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14" r:id="rId1"/>
  </p:sldMasterIdLst>
  <p:notesMasterIdLst>
    <p:notesMasterId r:id="rId49"/>
  </p:notesMasterIdLst>
  <p:handoutMasterIdLst>
    <p:handoutMasterId r:id="rId50"/>
  </p:handoutMasterIdLst>
  <p:sldIdLst>
    <p:sldId id="826" r:id="rId2"/>
    <p:sldId id="1010" r:id="rId3"/>
    <p:sldId id="951" r:id="rId4"/>
    <p:sldId id="952" r:id="rId5"/>
    <p:sldId id="975" r:id="rId6"/>
    <p:sldId id="976" r:id="rId7"/>
    <p:sldId id="948" r:id="rId8"/>
    <p:sldId id="979" r:id="rId9"/>
    <p:sldId id="980" r:id="rId10"/>
    <p:sldId id="969" r:id="rId11"/>
    <p:sldId id="982" r:id="rId12"/>
    <p:sldId id="983" r:id="rId13"/>
    <p:sldId id="981" r:id="rId14"/>
    <p:sldId id="1008" r:id="rId15"/>
    <p:sldId id="1006" r:id="rId16"/>
    <p:sldId id="1009" r:id="rId17"/>
    <p:sldId id="970" r:id="rId18"/>
    <p:sldId id="1002" r:id="rId19"/>
    <p:sldId id="1001" r:id="rId20"/>
    <p:sldId id="1005" r:id="rId21"/>
    <p:sldId id="971" r:id="rId22"/>
    <p:sldId id="994" r:id="rId23"/>
    <p:sldId id="995" r:id="rId24"/>
    <p:sldId id="996" r:id="rId25"/>
    <p:sldId id="1011" r:id="rId26"/>
    <p:sldId id="1013" r:id="rId27"/>
    <p:sldId id="1014" r:id="rId28"/>
    <p:sldId id="1015" r:id="rId29"/>
    <p:sldId id="272" r:id="rId30"/>
    <p:sldId id="299" r:id="rId31"/>
    <p:sldId id="997" r:id="rId32"/>
    <p:sldId id="990" r:id="rId33"/>
    <p:sldId id="991" r:id="rId34"/>
    <p:sldId id="941" r:id="rId35"/>
    <p:sldId id="992" r:id="rId36"/>
    <p:sldId id="943" r:id="rId37"/>
    <p:sldId id="944" r:id="rId38"/>
    <p:sldId id="984" r:id="rId39"/>
    <p:sldId id="985" r:id="rId40"/>
    <p:sldId id="986" r:id="rId41"/>
    <p:sldId id="987" r:id="rId42"/>
    <p:sldId id="988" r:id="rId43"/>
    <p:sldId id="945" r:id="rId44"/>
    <p:sldId id="946" r:id="rId45"/>
    <p:sldId id="1003" r:id="rId46"/>
    <p:sldId id="1004" r:id="rId47"/>
    <p:sldId id="842" r:id="rId48"/>
  </p:sldIdLst>
  <p:sldSz cx="9144000" cy="6858000" type="screen4x3"/>
  <p:notesSz cx="7104063" cy="10234613"/>
  <p:embeddedFontLst>
    <p:embeddedFont>
      <p:font typeface="Cambria Math" panose="02040503050406030204" pitchFamily="18" charset="0"/>
      <p:regular r:id="rId51"/>
    </p:embeddedFon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Tw Cen MT" panose="020B0602020104020603" pitchFamily="34" charset="0"/>
      <p:regular r:id="rId56"/>
      <p:bold r:id="rId57"/>
      <p:italic r:id="rId58"/>
      <p:boldItalic r:id="rId59"/>
    </p:embeddedFont>
    <p:embeddedFont>
      <p:font typeface="Wingdings 2" panose="05020102010507070707" pitchFamily="18" charset="2"/>
      <p:regular r:id="rId60"/>
    </p:embeddedFont>
    <p:embeddedFont>
      <p:font typeface="等线" panose="02010600030101010101" pitchFamily="2" charset="-122"/>
      <p:regular r:id="rId61"/>
      <p:bold r:id="rId62"/>
    </p:embeddedFont>
    <p:embeddedFont>
      <p:font typeface="黑体" panose="02010609060101010101" pitchFamily="49" charset="-122"/>
      <p:regular r:id="rId63"/>
    </p:embeddedFont>
    <p:embeddedFont>
      <p:font typeface="华文新魏" panose="02010800040101010101" pitchFamily="2" charset="-122"/>
      <p:regular r:id="rId64"/>
    </p:embeddedFont>
    <p:embeddedFont>
      <p:font typeface="华文中宋" panose="02010600040101010101" pitchFamily="2" charset="-122"/>
      <p:regular r:id="rId65"/>
    </p:embeddedFont>
    <p:embeddedFont>
      <p:font typeface="微软雅黑" panose="020B0503020204020204" pitchFamily="34" charset="-122"/>
      <p:regular r:id="rId66"/>
      <p:bold r:id="rId67"/>
    </p:embeddedFont>
  </p:embeddedFontLst>
  <p:defaultTextStyle>
    <a:defPPr>
      <a:defRPr lang="zh-CN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1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CC"/>
    <a:srgbClr val="FFE697"/>
    <a:srgbClr val="369648"/>
    <a:srgbClr val="BD9975"/>
    <a:srgbClr val="000099"/>
    <a:srgbClr val="1B10FC"/>
    <a:srgbClr val="CCFFCC"/>
    <a:srgbClr val="D5EEF7"/>
    <a:srgbClr val="679E2A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41" autoAdjust="0"/>
    <p:restoredTop sz="92793" autoAdjust="0"/>
  </p:normalViewPr>
  <p:slideViewPr>
    <p:cSldViewPr snapToGrid="0" snapToObjects="1">
      <p:cViewPr varScale="1">
        <p:scale>
          <a:sx n="79" d="100"/>
          <a:sy n="79" d="100"/>
        </p:scale>
        <p:origin x="2030" y="53"/>
      </p:cViewPr>
      <p:guideLst>
        <p:guide orient="horz" pos="221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48" d="100"/>
          <a:sy n="48" d="100"/>
        </p:scale>
        <p:origin x="2898" y="60"/>
      </p:cViewPr>
      <p:guideLst>
        <p:guide orient="horz" pos="3223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openxmlformats.org/officeDocument/2006/relationships/font" Target="fonts/font5.fntdata"/><Relationship Id="rId63" Type="http://schemas.openxmlformats.org/officeDocument/2006/relationships/font" Target="fonts/font13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7.fntdata"/><Relationship Id="rId61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67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8C3D9F-D0A5-4920-BECA-4AD106AB0C5B}" type="datetime1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7C22B4-6110-42E6-869B-62F9A6C65CE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9486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3078163" cy="511175"/>
          </a:xfrm>
          <a:prstGeom prst="rect">
            <a:avLst/>
          </a:prstGeom>
          <a:noFill/>
          <a:ln>
            <a:noFill/>
          </a:ln>
        </p:spPr>
        <p:txBody>
          <a:bodyPr vert="horz" wrap="square" lIns="99075" tIns="49538" rIns="99075" bIns="49538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3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9750" cy="511175"/>
          </a:xfrm>
          <a:prstGeom prst="rect">
            <a:avLst/>
          </a:prstGeom>
          <a:noFill/>
          <a:ln>
            <a:noFill/>
          </a:ln>
        </p:spPr>
        <p:txBody>
          <a:bodyPr vert="horz" wrap="square" lIns="99075" tIns="49538" rIns="99075" bIns="49538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B662E01E-1AD3-4B02-9BDE-E94A407B85F1}" type="datetime1">
              <a:rPr lang="zh-CN" altLang="en-US" smtClean="0"/>
              <a:t>2022/10/24</a:t>
            </a:fld>
            <a:endParaRPr lang="zh-CN" altLang="en-US" sz="1300"/>
          </a:p>
        </p:txBody>
      </p:sp>
      <p:sp>
        <p:nvSpPr>
          <p:cNvPr id="5837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995363" y="768350"/>
            <a:ext cx="5113337" cy="383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709613" y="4860925"/>
            <a:ext cx="5683250" cy="4605338"/>
          </a:xfrm>
          <a:prstGeom prst="rect">
            <a:avLst/>
          </a:prstGeom>
          <a:noFill/>
          <a:ln>
            <a:noFill/>
          </a:ln>
        </p:spPr>
        <p:txBody>
          <a:bodyPr lIns="99075" tIns="49538" rIns="99075" bIns="49538"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zh-CN" altLang="en-US">
                <a:ea typeface="宋体" panose="02010600030101010101" pitchFamily="2" charset="-122"/>
              </a:rPr>
              <a:t>单击此处编辑母版文本样式</a:t>
            </a:r>
          </a:p>
          <a:p>
            <a:pPr>
              <a:defRPr/>
            </a:pPr>
            <a:r>
              <a:rPr lang="zh-CN" altLang="en-US">
                <a:ea typeface="宋体" panose="02010600030101010101" pitchFamily="2" charset="-122"/>
              </a:rPr>
              <a:t>二级</a:t>
            </a:r>
          </a:p>
          <a:p>
            <a:pPr>
              <a:defRPr/>
            </a:pPr>
            <a:r>
              <a:rPr lang="zh-CN" altLang="en-US">
                <a:ea typeface="宋体" panose="02010600030101010101" pitchFamily="2" charset="-122"/>
              </a:rPr>
              <a:t>三级</a:t>
            </a:r>
          </a:p>
          <a:p>
            <a:pPr>
              <a:defRPr/>
            </a:pPr>
            <a:r>
              <a:rPr lang="zh-CN" altLang="en-US">
                <a:ea typeface="宋体" panose="02010600030101010101" pitchFamily="2" charset="-122"/>
              </a:rPr>
              <a:t>四级</a:t>
            </a:r>
          </a:p>
          <a:p>
            <a:pPr>
              <a:defRPr/>
            </a:pPr>
            <a:r>
              <a:rPr lang="zh-CN" altLang="en-US">
                <a:ea typeface="宋体" panose="02010600030101010101" pitchFamily="2" charset="-122"/>
              </a:rPr>
              <a:t>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263"/>
            <a:ext cx="3078163" cy="512762"/>
          </a:xfrm>
          <a:prstGeom prst="rect">
            <a:avLst/>
          </a:prstGeom>
          <a:noFill/>
          <a:ln>
            <a:noFill/>
          </a:ln>
        </p:spPr>
        <p:txBody>
          <a:bodyPr vert="horz" wrap="square" lIns="99075" tIns="49538" rIns="99075" bIns="49538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3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幻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0263"/>
            <a:ext cx="3079750" cy="512762"/>
          </a:xfrm>
          <a:prstGeom prst="rect">
            <a:avLst/>
          </a:prstGeom>
          <a:noFill/>
          <a:ln>
            <a:noFill/>
          </a:ln>
        </p:spPr>
        <p:txBody>
          <a:bodyPr vert="horz" wrap="square" lIns="99075" tIns="49538" rIns="99075" bIns="49538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charset="0"/>
              <a:buNone/>
              <a:defRPr smtClean="0"/>
            </a:lvl1pPr>
          </a:lstStyle>
          <a:p>
            <a:pPr>
              <a:defRPr/>
            </a:pPr>
            <a:fld id="{97D78B0D-C5B9-4CCF-AA9D-27E9940E5644}" type="slidenum">
              <a:rPr lang="zh-CN" altLang="en-US"/>
              <a:pPr>
                <a:defRPr/>
              </a:pPr>
              <a:t>‹#›</a:t>
            </a:fld>
            <a:endParaRPr lang="zh-CN" altLang="en-US" sz="1300"/>
          </a:p>
        </p:txBody>
      </p:sp>
    </p:spTree>
    <p:extLst>
      <p:ext uri="{BB962C8B-B14F-4D97-AF65-F5344CB8AC3E}">
        <p14:creationId xmlns:p14="http://schemas.microsoft.com/office/powerpoint/2010/main" val="4953024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711200" y="4860925"/>
            <a:ext cx="5683250" cy="46053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zh-CN" altLang="en-US" sz="2000" kern="1200" dirty="0">
              <a:solidFill>
                <a:srgbClr val="F9F9F9"/>
              </a:solidFill>
              <a:latin typeface="Tw Cen MT"/>
              <a:ea typeface="宋体" charset="-122"/>
              <a:cs typeface="+mn-cs"/>
              <a:sym typeface="Tw Cen MT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7D78B0D-C5B9-4CCF-AA9D-27E9940E5644}" type="slidenum">
              <a:rPr lang="zh-CN" altLang="en-US" smtClean="0"/>
              <a:pPr>
                <a:defRPr/>
              </a:pPr>
              <a:t>1</a:t>
            </a:fld>
            <a:endParaRPr lang="zh-CN" altLang="en-US" sz="1300"/>
          </a:p>
        </p:txBody>
      </p:sp>
    </p:spTree>
    <p:extLst>
      <p:ext uri="{BB962C8B-B14F-4D97-AF65-F5344CB8AC3E}">
        <p14:creationId xmlns:p14="http://schemas.microsoft.com/office/powerpoint/2010/main" val="2077398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7D78B0D-C5B9-4CCF-AA9D-27E9940E5644}" type="slidenum">
              <a:rPr lang="zh-CN" altLang="en-US" smtClean="0"/>
              <a:pPr>
                <a:defRPr/>
              </a:pPr>
              <a:t>2</a:t>
            </a:fld>
            <a:endParaRPr lang="zh-CN" altLang="en-US" sz="1300"/>
          </a:p>
        </p:txBody>
      </p:sp>
    </p:spTree>
    <p:extLst>
      <p:ext uri="{BB962C8B-B14F-4D97-AF65-F5344CB8AC3E}">
        <p14:creationId xmlns:p14="http://schemas.microsoft.com/office/powerpoint/2010/main" val="3993815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7D78B0D-C5B9-4CCF-AA9D-27E9940E5644}" type="slidenum">
              <a:rPr lang="zh-CN" altLang="en-US" smtClean="0"/>
              <a:pPr>
                <a:defRPr/>
              </a:pPr>
              <a:t>7</a:t>
            </a:fld>
            <a:endParaRPr lang="zh-CN" altLang="en-US" sz="1300"/>
          </a:p>
        </p:txBody>
      </p:sp>
    </p:spTree>
    <p:extLst>
      <p:ext uri="{BB962C8B-B14F-4D97-AF65-F5344CB8AC3E}">
        <p14:creationId xmlns:p14="http://schemas.microsoft.com/office/powerpoint/2010/main" val="2693722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lIns="99075" tIns="49538" rIns="99075" bIns="49538"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D9780C-AFBC-4539-B6C5-A1462A4D3D28}" type="slidenum">
              <a:rPr lang="zh-CN" altLang="en-US" smtClean="0">
                <a:solidFill>
                  <a:prstClr val="black"/>
                </a:solidFill>
              </a:rPr>
              <a:pPr/>
              <a:t>47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99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19062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0014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27825" y="228600"/>
            <a:ext cx="2038350" cy="589756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5965825" cy="589756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758673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59026"/>
            <a:ext cx="8153400" cy="887896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12775" y="1484243"/>
            <a:ext cx="4000500" cy="48370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65675" y="1484243"/>
            <a:ext cx="4000500" cy="48370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918359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498910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45230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2775" y="1484243"/>
            <a:ext cx="4000500" cy="481053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65675" y="1484243"/>
            <a:ext cx="4000500" cy="481053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178999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66854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469131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293042"/>
            <a:ext cx="3868737" cy="39619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469131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293042"/>
            <a:ext cx="3887788" cy="39619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788652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93555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9570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50324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Tw Cen MT" panose="020B0602020104020603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04088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9600" y="228600"/>
            <a:ext cx="8153400" cy="712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dirty="0">
                <a:sym typeface="Tw Cen MT"/>
              </a:rPr>
              <a:t>单击此处编辑母版标题样式</a:t>
            </a:r>
          </a:p>
        </p:txBody>
      </p:sp>
      <p:sp>
        <p:nvSpPr>
          <p:cNvPr id="1027" name="Text Placeholder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2775" y="1341438"/>
            <a:ext cx="8153400" cy="4784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dirty="0">
                <a:sym typeface="Tw Cen MT"/>
              </a:rPr>
              <a:t>单击此处编辑母版文本样式</a:t>
            </a:r>
          </a:p>
          <a:p>
            <a:pPr lvl="1"/>
            <a:r>
              <a:rPr lang="zh-CN" altLang="zh-CN" dirty="0">
                <a:sym typeface="Tw Cen MT"/>
              </a:rPr>
              <a:t>二级</a:t>
            </a:r>
          </a:p>
          <a:p>
            <a:pPr lvl="2"/>
            <a:r>
              <a:rPr lang="zh-CN" altLang="zh-CN" dirty="0">
                <a:sym typeface="Tw Cen MT"/>
              </a:rPr>
              <a:t>三级</a:t>
            </a:r>
          </a:p>
          <a:p>
            <a:pPr lvl="3"/>
            <a:r>
              <a:rPr lang="zh-CN" altLang="zh-CN" dirty="0">
                <a:sym typeface="Tw Cen MT"/>
              </a:rPr>
              <a:t>四级</a:t>
            </a:r>
          </a:p>
          <a:p>
            <a:pPr lvl="4"/>
            <a:r>
              <a:rPr lang="zh-CN" altLang="zh-CN" dirty="0">
                <a:sym typeface="Tw Cen MT"/>
              </a:rPr>
              <a:t>五级</a:t>
            </a:r>
          </a:p>
        </p:txBody>
      </p:sp>
      <p:sp>
        <p:nvSpPr>
          <p:cNvPr id="1029" name="Rectangle 7"/>
          <p:cNvSpPr>
            <a:spLocks noChangeArrowheads="1"/>
          </p:cNvSpPr>
          <p:nvPr userDrawn="1"/>
        </p:nvSpPr>
        <p:spPr bwMode="auto">
          <a:xfrm>
            <a:off x="0" y="1027113"/>
            <a:ext cx="533400" cy="22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590550" y="1027113"/>
            <a:ext cx="8553450" cy="22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033" name="Rectangle 10"/>
          <p:cNvSpPr>
            <a:spLocks noChangeArrowheads="1"/>
          </p:cNvSpPr>
          <p:nvPr/>
        </p:nvSpPr>
        <p:spPr bwMode="auto">
          <a:xfrm>
            <a:off x="0" y="6508750"/>
            <a:ext cx="2994025" cy="319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034" name="Rectangle 11"/>
          <p:cNvSpPr>
            <a:spLocks noChangeArrowheads="1"/>
          </p:cNvSpPr>
          <p:nvPr/>
        </p:nvSpPr>
        <p:spPr bwMode="auto">
          <a:xfrm>
            <a:off x="3067050" y="6508750"/>
            <a:ext cx="2962275" cy="320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dirty="0">
                <a:solidFill>
                  <a:srgbClr val="FFFFFF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华文仿宋" panose="02010600040101010101" pitchFamily="2" charset="-122"/>
              </a:rPr>
              <a:t>计算机与信息安全学院</a:t>
            </a:r>
            <a:endParaRPr lang="zh-CN" altLang="zh-CN" sz="1600" dirty="0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035" name="Subtitle 8"/>
          <p:cNvSpPr>
            <a:spLocks noChangeArrowheads="1"/>
          </p:cNvSpPr>
          <p:nvPr/>
        </p:nvSpPr>
        <p:spPr bwMode="auto">
          <a:xfrm>
            <a:off x="3068638" y="6508750"/>
            <a:ext cx="2962275" cy="2921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sz="1600" dirty="0">
              <a:solidFill>
                <a:srgbClr val="555555"/>
              </a:solidFill>
              <a:latin typeface="Tw Cen MT" panose="020B0602020104020603" pitchFamily="34" charset="0"/>
              <a:ea typeface="华文仿宋" panose="02010600040101010101" pitchFamily="2" charset="-122"/>
              <a:sym typeface="华文仿宋" panose="02010600040101010101" pitchFamily="2" charset="-122"/>
            </a:endParaRPr>
          </a:p>
        </p:txBody>
      </p:sp>
      <p:sp>
        <p:nvSpPr>
          <p:cNvPr id="1036" name="Rectangle 11"/>
          <p:cNvSpPr>
            <a:spLocks noChangeArrowheads="1"/>
          </p:cNvSpPr>
          <p:nvPr/>
        </p:nvSpPr>
        <p:spPr bwMode="auto">
          <a:xfrm>
            <a:off x="6097588" y="6508750"/>
            <a:ext cx="3043237" cy="320675"/>
          </a:xfrm>
          <a:prstGeom prst="rect">
            <a:avLst/>
          </a:prstGeom>
          <a:solidFill>
            <a:srgbClr val="B29C93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037" name="Subtitle 8"/>
          <p:cNvSpPr>
            <a:spLocks noChangeArrowheads="1"/>
          </p:cNvSpPr>
          <p:nvPr userDrawn="1"/>
        </p:nvSpPr>
        <p:spPr bwMode="auto">
          <a:xfrm>
            <a:off x="6099175" y="6508750"/>
            <a:ext cx="3043238" cy="2921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dirty="0">
                <a:solidFill>
                  <a:srgbClr val="FFFFFF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华文仿宋" panose="02010600040101010101" pitchFamily="2" charset="-122"/>
              </a:rPr>
              <a:t>软件工程</a:t>
            </a:r>
            <a:endParaRPr lang="zh-CN" altLang="zh-CN" sz="1600" dirty="0">
              <a:solidFill>
                <a:srgbClr val="FFFFFF"/>
              </a:solidFill>
              <a:latin typeface="Tw Cen MT" panose="020B0602020104020603" pitchFamily="34" charset="0"/>
              <a:ea typeface="华文仿宋" panose="02010600040101010101" pitchFamily="2" charset="-122"/>
              <a:sym typeface="华文仿宋" panose="02010600040101010101" pitchFamily="2" charset="-122"/>
            </a:endParaRPr>
          </a:p>
        </p:txBody>
      </p:sp>
      <p:sp>
        <p:nvSpPr>
          <p:cNvPr id="1038" name="Subtitle 8"/>
          <p:cNvSpPr>
            <a:spLocks noChangeArrowheads="1"/>
          </p:cNvSpPr>
          <p:nvPr/>
        </p:nvSpPr>
        <p:spPr bwMode="auto">
          <a:xfrm>
            <a:off x="0" y="6508750"/>
            <a:ext cx="2994025" cy="2921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dirty="0">
                <a:solidFill>
                  <a:srgbClr val="F9F9F9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华文仿宋" panose="02010600040101010101" pitchFamily="2" charset="-122"/>
              </a:rPr>
              <a:t>桂林电子科技</a:t>
            </a:r>
            <a:r>
              <a:rPr lang="zh-CN" altLang="zh-CN" sz="1600" dirty="0">
                <a:solidFill>
                  <a:srgbClr val="F9F9F9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华文仿宋" panose="02010600040101010101" pitchFamily="2" charset="-122"/>
              </a:rPr>
              <a:t>大学</a:t>
            </a:r>
          </a:p>
          <a:p>
            <a:pPr algn="ctr" eaLnBrk="1" hangingPunct="1">
              <a:defRPr/>
            </a:pPr>
            <a:endParaRPr lang="zh-CN" altLang="en-US" sz="1600" dirty="0">
              <a:solidFill>
                <a:srgbClr val="FFFFFF"/>
              </a:solidFill>
              <a:latin typeface="Tw Cen MT" panose="020B0602020104020603" pitchFamily="34" charset="0"/>
              <a:ea typeface="华文仿宋" panose="02010600040101010101" pitchFamily="2" charset="-122"/>
              <a:sym typeface="华文仿宋" panose="02010600040101010101" pitchFamily="2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53788" y="968282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E5FC7BA-3490-42F5-AB11-D54952D85A48}" type="slidenum">
              <a:rPr lang="zh-CN" altLang="en-US" sz="1600" smtClean="0">
                <a:solidFill>
                  <a:schemeClr val="bg1"/>
                </a:solidFill>
              </a:rPr>
              <a:t>‹#›</a:t>
            </a:fld>
            <a:endParaRPr lang="zh-CN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32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华文新魏" panose="02010800040101010101" pitchFamily="2" charset="-122"/>
          <a:ea typeface="华文新魏" panose="02010800040101010101" pitchFamily="2" charset="-122"/>
          <a:cs typeface="+mj-cs"/>
          <a:sym typeface="Tw Cen M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  <a:ea typeface="华文仿宋" panose="02010600040101010101" pitchFamily="2" charset="-122"/>
          <a:sym typeface="Tw Cen MT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  <a:ea typeface="华文仿宋" panose="02010600040101010101" pitchFamily="2" charset="-122"/>
          <a:sym typeface="Tw Cen MT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  <a:ea typeface="华文仿宋" panose="02010600040101010101" pitchFamily="2" charset="-122"/>
          <a:sym typeface="Tw Cen MT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  <a:ea typeface="华文仿宋" panose="02010600040101010101" pitchFamily="2" charset="-122"/>
          <a:sym typeface="Tw Cen MT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  <a:ea typeface="华文仿宋" panose="02010600040101010101" pitchFamily="2" charset="-122"/>
          <a:sym typeface="Tw Cen MT" panose="020B0602020104020603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  <a:ea typeface="华文仿宋" panose="02010600040101010101" pitchFamily="2" charset="-122"/>
          <a:sym typeface="Tw Cen MT" panose="020B0602020104020603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  <a:ea typeface="华文仿宋" panose="02010600040101010101" pitchFamily="2" charset="-122"/>
          <a:sym typeface="Tw Cen MT" panose="020B0602020104020603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anose="020B0602020104020603" pitchFamily="34" charset="0"/>
          <a:ea typeface="华文仿宋" panose="02010600040101010101" pitchFamily="2" charset="-122"/>
          <a:sym typeface="Tw Cen MT" panose="020B0602020104020603" pitchFamily="34" charset="0"/>
        </a:defRPr>
      </a:lvl9pPr>
    </p:titleStyle>
    <p:bodyStyle>
      <a:lvl1pPr marL="319088" indent="-319088" algn="l" defTabSz="0" rtl="0" eaLnBrk="0" fontAlgn="base" hangingPunct="0">
        <a:lnSpc>
          <a:spcPts val="3000"/>
        </a:lnSpc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"/>
        <a:defRPr sz="2800" kern="1200">
          <a:solidFill>
            <a:schemeClr val="tx1"/>
          </a:solidFill>
          <a:latin typeface="华文中宋" panose="02010600040101010101" pitchFamily="2" charset="-122"/>
          <a:ea typeface="华文中宋" panose="02010600040101010101" pitchFamily="2" charset="-122"/>
          <a:cs typeface="+mn-cs"/>
          <a:sym typeface="Tw Cen MT"/>
        </a:defRPr>
      </a:lvl1pPr>
      <a:lvl2pPr marL="639763" indent="-271463" algn="l" defTabSz="0" rtl="0" eaLnBrk="0" fontAlgn="base" hangingPunct="0">
        <a:lnSpc>
          <a:spcPts val="3000"/>
        </a:lnSpc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 2" pitchFamily="18" charset="2"/>
        <a:buChar char=""/>
        <a:defRPr sz="2400" kern="1200">
          <a:solidFill>
            <a:schemeClr val="tx1"/>
          </a:solidFill>
          <a:latin typeface="华文中宋" panose="02010600040101010101" pitchFamily="2" charset="-122"/>
          <a:ea typeface="华文中宋" panose="02010600040101010101" pitchFamily="2" charset="-122"/>
          <a:cs typeface="+mn-cs"/>
          <a:sym typeface="Tw Cen MT"/>
        </a:defRPr>
      </a:lvl2pPr>
      <a:lvl3pPr marL="914400" indent="-228600" algn="l" defTabSz="0" rtl="0" eaLnBrk="0" fontAlgn="base" hangingPunct="0">
        <a:lnSpc>
          <a:spcPts val="3000"/>
        </a:lnSpc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pitchFamily="2" charset="2"/>
        <a:buChar char=""/>
        <a:defRPr sz="2000" kern="1200">
          <a:solidFill>
            <a:schemeClr val="tx1"/>
          </a:solidFill>
          <a:latin typeface="华文中宋" panose="02010600040101010101" pitchFamily="2" charset="-122"/>
          <a:ea typeface="华文中宋" panose="02010600040101010101" pitchFamily="2" charset="-122"/>
          <a:cs typeface="+mn-cs"/>
          <a:sym typeface="Tw Cen MT"/>
        </a:defRPr>
      </a:lvl3pPr>
      <a:lvl4pPr marL="1371600" indent="-228600" algn="l" defTabSz="0" rtl="0" eaLnBrk="0" fontAlgn="base" hangingPunct="0">
        <a:lnSpc>
          <a:spcPts val="3000"/>
        </a:lnSpc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itchFamily="2" charset="2"/>
        <a:buChar char=""/>
        <a:defRPr sz="2000" kern="1200">
          <a:solidFill>
            <a:schemeClr val="tx1"/>
          </a:solidFill>
          <a:latin typeface="华文中宋" panose="02010600040101010101" pitchFamily="2" charset="-122"/>
          <a:ea typeface="华文中宋" panose="02010600040101010101" pitchFamily="2" charset="-122"/>
          <a:cs typeface="+mn-cs"/>
          <a:sym typeface="Tw Cen MT"/>
        </a:defRPr>
      </a:lvl4pPr>
      <a:lvl5pPr marL="1828800" indent="-228600" algn="l" defTabSz="0" rtl="0" eaLnBrk="0" fontAlgn="base" hangingPunct="0">
        <a:lnSpc>
          <a:spcPts val="3000"/>
        </a:lnSpc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itchFamily="2" charset="2"/>
        <a:buChar char=""/>
        <a:defRPr sz="2000" kern="1200">
          <a:solidFill>
            <a:schemeClr val="tx1"/>
          </a:solidFill>
          <a:latin typeface="华文中宋" panose="02010600040101010101" pitchFamily="2" charset="-122"/>
          <a:ea typeface="华文中宋" panose="02010600040101010101" pitchFamily="2" charset="-122"/>
          <a:cs typeface="+mn-cs"/>
          <a:sym typeface="Tw Cen M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9"/>
          <p:cNvSpPr>
            <a:spLocks noChangeArrowheads="1"/>
          </p:cNvSpPr>
          <p:nvPr/>
        </p:nvSpPr>
        <p:spPr bwMode="auto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buFont typeface="Arial" charset="0"/>
              <a:buNone/>
            </a:pPr>
            <a:endParaRPr lang="zh-CN" altLang="zh-CN">
              <a:solidFill>
                <a:srgbClr val="FFFFFF"/>
              </a:solidFill>
              <a:sym typeface="Arial" charset="0"/>
            </a:endParaRPr>
          </a:p>
        </p:txBody>
      </p:sp>
      <p:sp>
        <p:nvSpPr>
          <p:cNvPr id="16387" name="Rectangle 10"/>
          <p:cNvSpPr>
            <a:spLocks noChangeArrowheads="1"/>
          </p:cNvSpPr>
          <p:nvPr/>
        </p:nvSpPr>
        <p:spPr bwMode="auto">
          <a:xfrm>
            <a:off x="0" y="6048375"/>
            <a:ext cx="2994025" cy="712788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buFont typeface="Arial" charset="0"/>
              <a:buNone/>
            </a:pPr>
            <a:endParaRPr lang="zh-CN" altLang="zh-CN">
              <a:solidFill>
                <a:srgbClr val="FFFFFF"/>
              </a:solidFill>
              <a:sym typeface="Arial" charset="0"/>
            </a:endParaRPr>
          </a:p>
        </p:txBody>
      </p:sp>
      <p:sp>
        <p:nvSpPr>
          <p:cNvPr id="16388" name="Rectangle 11"/>
          <p:cNvSpPr>
            <a:spLocks noChangeArrowheads="1"/>
          </p:cNvSpPr>
          <p:nvPr/>
        </p:nvSpPr>
        <p:spPr bwMode="auto">
          <a:xfrm>
            <a:off x="3067050" y="6048375"/>
            <a:ext cx="2962275" cy="714375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zh-CN" altLang="en-US" sz="2000" dirty="0">
                <a:solidFill>
                  <a:srgbClr val="F9F9F9"/>
                </a:solidFill>
                <a:latin typeface="Tw Cen MT"/>
                <a:sym typeface="Tw Cen MT"/>
              </a:rPr>
              <a:t>计算机与信息安全学院</a:t>
            </a:r>
            <a:endParaRPr lang="zh-CN" altLang="zh-CN" sz="2000" dirty="0">
              <a:solidFill>
                <a:srgbClr val="F9F9F9"/>
              </a:solidFill>
              <a:latin typeface="Tw Cen MT"/>
              <a:sym typeface="Arial" charset="0"/>
            </a:endParaRPr>
          </a:p>
        </p:txBody>
      </p:sp>
      <p:sp>
        <p:nvSpPr>
          <p:cNvPr id="16389" name="Rectangle 11"/>
          <p:cNvSpPr>
            <a:spLocks noChangeArrowheads="1"/>
          </p:cNvSpPr>
          <p:nvPr/>
        </p:nvSpPr>
        <p:spPr bwMode="auto">
          <a:xfrm>
            <a:off x="6097588" y="6048375"/>
            <a:ext cx="3043237" cy="714375"/>
          </a:xfrm>
          <a:prstGeom prst="rect">
            <a:avLst/>
          </a:prstGeom>
          <a:solidFill>
            <a:srgbClr val="B29C93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eaLnBrk="1" hangingPunct="1">
              <a:buFont typeface="Arial" charset="0"/>
              <a:buNone/>
            </a:pPr>
            <a:endParaRPr lang="zh-CN" altLang="zh-CN">
              <a:solidFill>
                <a:srgbClr val="FFFFFF"/>
              </a:solidFill>
              <a:sym typeface="Arial" charset="0"/>
            </a:endParaRPr>
          </a:p>
        </p:txBody>
      </p:sp>
      <p:sp>
        <p:nvSpPr>
          <p:cNvPr id="16390" name="Subtitle 8"/>
          <p:cNvSpPr>
            <a:spLocks noChangeArrowheads="1"/>
          </p:cNvSpPr>
          <p:nvPr/>
        </p:nvSpPr>
        <p:spPr bwMode="auto">
          <a:xfrm>
            <a:off x="6099175" y="6048375"/>
            <a:ext cx="304482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ts val="700"/>
              </a:spcBef>
              <a:buClr>
                <a:srgbClr val="DD8047"/>
              </a:buClr>
              <a:buSzPct val="60000"/>
              <a:buFont typeface="Wingdings" pitchFamily="2" charset="2"/>
              <a:buNone/>
            </a:pPr>
            <a:r>
              <a:rPr lang="zh-CN" altLang="en-US" sz="2000" dirty="0">
                <a:solidFill>
                  <a:srgbClr val="F9F9F9"/>
                </a:solidFill>
                <a:latin typeface="Tw Cen MT"/>
                <a:sym typeface="Tw Cen MT"/>
              </a:rPr>
              <a:t>软件工程</a:t>
            </a:r>
            <a:endParaRPr lang="zh-CN" altLang="zh-CN" sz="2000" dirty="0">
              <a:solidFill>
                <a:srgbClr val="F9F9F9"/>
              </a:solidFill>
              <a:latin typeface="Tw Cen MT"/>
              <a:sym typeface="Tw Cen MT"/>
            </a:endParaRPr>
          </a:p>
        </p:txBody>
      </p:sp>
      <p:sp>
        <p:nvSpPr>
          <p:cNvPr id="16392" name="副标题 2"/>
          <p:cNvSpPr>
            <a:spLocks noGrp="1" noChangeArrowheads="1"/>
          </p:cNvSpPr>
          <p:nvPr>
            <p:ph type="subTitle" idx="1"/>
          </p:nvPr>
        </p:nvSpPr>
        <p:spPr>
          <a:xfrm>
            <a:off x="0" y="17463"/>
            <a:ext cx="9144000" cy="1997317"/>
          </a:xfrm>
          <a:solidFill>
            <a:schemeClr val="accent1"/>
          </a:solidFill>
        </p:spPr>
        <p:txBody>
          <a:bodyPr anchor="ctr"/>
          <a:lstStyle/>
          <a:p>
            <a:pPr eaLnBrk="1" hangingPunct="1"/>
            <a:r>
              <a:rPr lang="zh-CN" altLang="en-US" sz="3600" dirty="0">
                <a:solidFill>
                  <a:schemeClr val="bg1"/>
                </a:solidFill>
                <a:latin typeface="Times New Roman" pitchFamily="18" charset="0"/>
                <a:ea typeface="华文中宋" pitchFamily="2" charset="-122"/>
                <a:sym typeface="Times New Roman" pitchFamily="18" charset="0"/>
              </a:rPr>
              <a:t>数据结构与算法</a:t>
            </a:r>
          </a:p>
        </p:txBody>
      </p:sp>
      <p:sp>
        <p:nvSpPr>
          <p:cNvPr id="16393" name="Rectangle 4"/>
          <p:cNvSpPr>
            <a:spLocks noChangeArrowheads="1"/>
          </p:cNvSpPr>
          <p:nvPr/>
        </p:nvSpPr>
        <p:spPr bwMode="auto">
          <a:xfrm>
            <a:off x="323850" y="301625"/>
            <a:ext cx="8339138" cy="1476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endParaRPr lang="zh-CN" altLang="zh-CN" sz="3600">
              <a:solidFill>
                <a:srgbClr val="555555"/>
              </a:solidFill>
              <a:latin typeface="Times New Roman" pitchFamily="18" charset="0"/>
              <a:ea typeface="华文中宋" pitchFamily="2" charset="-122"/>
              <a:sym typeface="Times New Roman" pitchFamily="18" charset="0"/>
            </a:endParaRPr>
          </a:p>
        </p:txBody>
      </p:sp>
      <p:sp>
        <p:nvSpPr>
          <p:cNvPr id="16394" name="文本框 1"/>
          <p:cNvSpPr>
            <a:spLocks noChangeArrowheads="1"/>
          </p:cNvSpPr>
          <p:nvPr/>
        </p:nvSpPr>
        <p:spPr bwMode="auto">
          <a:xfrm>
            <a:off x="647700" y="2742982"/>
            <a:ext cx="8015288" cy="1263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eaLnBrk="1" hangingPunct="1">
              <a:buFont typeface="Arial" charset="0"/>
              <a:buNone/>
            </a:pPr>
            <a:r>
              <a:rPr lang="zh-CN" altLang="en-US" sz="4400" b="1" dirty="0">
                <a:solidFill>
                  <a:srgbClr val="555555"/>
                </a:solidFill>
                <a:latin typeface="微软雅黑" pitchFamily="34" charset="-122"/>
                <a:ea typeface="微软雅黑" pitchFamily="34" charset="-122"/>
                <a:sym typeface="华文仿宋" pitchFamily="2" charset="-122"/>
              </a:rPr>
              <a:t>第</a:t>
            </a:r>
            <a:r>
              <a:rPr lang="en-US" altLang="zh-CN" sz="4400" b="1" dirty="0">
                <a:solidFill>
                  <a:srgbClr val="555555"/>
                </a:solidFill>
                <a:latin typeface="微软雅黑" pitchFamily="34" charset="-122"/>
                <a:ea typeface="微软雅黑" pitchFamily="34" charset="-122"/>
                <a:sym typeface="华文仿宋" pitchFamily="2" charset="-122"/>
              </a:rPr>
              <a:t>5</a:t>
            </a:r>
            <a:r>
              <a:rPr lang="zh-CN" altLang="en-US" sz="4400" b="1" dirty="0">
                <a:solidFill>
                  <a:srgbClr val="555555"/>
                </a:solidFill>
                <a:latin typeface="微软雅黑" pitchFamily="34" charset="-122"/>
                <a:ea typeface="微软雅黑" pitchFamily="34" charset="-122"/>
                <a:sym typeface="华文仿宋" pitchFamily="2" charset="-122"/>
              </a:rPr>
              <a:t>章   高级字典结构</a:t>
            </a:r>
          </a:p>
        </p:txBody>
      </p:sp>
      <p:sp>
        <p:nvSpPr>
          <p:cNvPr id="16395" name="Subtitle 8"/>
          <p:cNvSpPr>
            <a:spLocks noChangeArrowheads="1"/>
          </p:cNvSpPr>
          <p:nvPr/>
        </p:nvSpPr>
        <p:spPr bwMode="auto">
          <a:xfrm>
            <a:off x="3067050" y="6049963"/>
            <a:ext cx="296227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ts val="700"/>
              </a:spcBef>
              <a:buClr>
                <a:srgbClr val="DD8047"/>
              </a:buClr>
              <a:buSzPct val="60000"/>
              <a:buFont typeface="Wingdings" pitchFamily="2" charset="2"/>
              <a:buNone/>
            </a:pPr>
            <a:endParaRPr lang="zh-CN" altLang="en-US" sz="2000">
              <a:solidFill>
                <a:srgbClr val="F9F9F9"/>
              </a:solidFill>
              <a:latin typeface="Tw Cen MT"/>
              <a:sym typeface="Tw Cen MT"/>
            </a:endParaRPr>
          </a:p>
        </p:txBody>
      </p:sp>
      <p:sp>
        <p:nvSpPr>
          <p:cNvPr id="16397" name="Subtitle 8"/>
          <p:cNvSpPr>
            <a:spLocks noChangeArrowheads="1"/>
          </p:cNvSpPr>
          <p:nvPr/>
        </p:nvSpPr>
        <p:spPr bwMode="auto">
          <a:xfrm>
            <a:off x="0" y="6061075"/>
            <a:ext cx="299402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ts val="700"/>
              </a:spcBef>
              <a:buClr>
                <a:srgbClr val="DD8047"/>
              </a:buClr>
              <a:buSzPct val="60000"/>
            </a:pPr>
            <a:r>
              <a:rPr lang="zh-CN" altLang="en-US" sz="2000" dirty="0">
                <a:solidFill>
                  <a:srgbClr val="FFFFFF"/>
                </a:solidFill>
                <a:latin typeface="Tw Cen MT"/>
                <a:sym typeface="Tw Cen MT"/>
              </a:rPr>
              <a:t>桂林电子科技</a:t>
            </a:r>
            <a:r>
              <a:rPr lang="zh-CN" altLang="en-US" sz="2000" dirty="0">
                <a:solidFill>
                  <a:srgbClr val="F9F9F9"/>
                </a:solidFill>
                <a:latin typeface="Tw Cen MT"/>
                <a:sym typeface="Tw Cen MT"/>
              </a:rPr>
              <a:t>大学</a:t>
            </a:r>
            <a:endParaRPr lang="zh-CN" altLang="zh-CN" sz="2000" dirty="0">
              <a:solidFill>
                <a:srgbClr val="FFFFFF"/>
              </a:solidFill>
              <a:latin typeface="Tw Cen MT"/>
              <a:sym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2998912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二叉排序树的不同形态</a:t>
            </a:r>
          </a:p>
        </p:txBody>
      </p:sp>
      <p:grpSp>
        <p:nvGrpSpPr>
          <p:cNvPr id="89" name="组合 88"/>
          <p:cNvGrpSpPr/>
          <p:nvPr/>
        </p:nvGrpSpPr>
        <p:grpSpPr>
          <a:xfrm>
            <a:off x="5081933" y="2401403"/>
            <a:ext cx="3730100" cy="2337568"/>
            <a:chOff x="5093570" y="1424155"/>
            <a:chExt cx="3953272" cy="2337568"/>
          </a:xfrm>
        </p:grpSpPr>
        <p:sp>
          <p:nvSpPr>
            <p:cNvPr id="5" name="椭圆 4"/>
            <p:cNvSpPr/>
            <p:nvPr/>
          </p:nvSpPr>
          <p:spPr bwMode="auto">
            <a:xfrm>
              <a:off x="6785418" y="1424155"/>
              <a:ext cx="566940" cy="562441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6" name="椭圆 5"/>
            <p:cNvSpPr/>
            <p:nvPr/>
          </p:nvSpPr>
          <p:spPr bwMode="auto">
            <a:xfrm>
              <a:off x="5802215" y="2242850"/>
              <a:ext cx="566940" cy="562441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10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" name="椭圆 6"/>
            <p:cNvSpPr/>
            <p:nvPr/>
          </p:nvSpPr>
          <p:spPr bwMode="auto">
            <a:xfrm>
              <a:off x="7665942" y="2242851"/>
              <a:ext cx="566940" cy="562441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eaLnBrk="1" hangingPunct="1">
                <a:buFont typeface="Arial" panose="020B0604020202020204" pitchFamily="34" charset="0"/>
                <a:buNone/>
              </a:pPr>
              <a:r>
                <a:rPr lang="en-US" altLang="zh-CN" sz="1200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73</a:t>
              </a:r>
              <a:endParaRPr lang="zh-CN" altLang="en-US" sz="1200" dirty="0"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5093570" y="3199282"/>
              <a:ext cx="566940" cy="562441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5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 bwMode="auto">
            <a:xfrm>
              <a:off x="6816105" y="3199282"/>
              <a:ext cx="566940" cy="562441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68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 bwMode="auto">
            <a:xfrm>
              <a:off x="8479902" y="3199282"/>
              <a:ext cx="566940" cy="562441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99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17" name="直接连接符 16"/>
            <p:cNvCxnSpPr>
              <a:stCxn id="5" idx="2"/>
              <a:endCxn id="6" idx="0"/>
            </p:cNvCxnSpPr>
            <p:nvPr/>
          </p:nvCxnSpPr>
          <p:spPr bwMode="auto">
            <a:xfrm flipH="1">
              <a:off x="6085685" y="1705376"/>
              <a:ext cx="699733" cy="53747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直接连接符 17"/>
            <p:cNvCxnSpPr>
              <a:stCxn id="5" idx="6"/>
              <a:endCxn id="7" idx="0"/>
            </p:cNvCxnSpPr>
            <p:nvPr/>
          </p:nvCxnSpPr>
          <p:spPr bwMode="auto">
            <a:xfrm>
              <a:off x="7352358" y="1705376"/>
              <a:ext cx="597054" cy="53747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直接连接符 18"/>
            <p:cNvCxnSpPr>
              <a:stCxn id="6" idx="3"/>
            </p:cNvCxnSpPr>
            <p:nvPr/>
          </p:nvCxnSpPr>
          <p:spPr bwMode="auto">
            <a:xfrm flipH="1">
              <a:off x="5498887" y="2722923"/>
              <a:ext cx="386354" cy="50598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直接连接符 19"/>
            <p:cNvCxnSpPr>
              <a:stCxn id="7" idx="3"/>
              <a:endCxn id="9" idx="7"/>
            </p:cNvCxnSpPr>
            <p:nvPr/>
          </p:nvCxnSpPr>
          <p:spPr bwMode="auto">
            <a:xfrm flipH="1">
              <a:off x="7300019" y="2722924"/>
              <a:ext cx="448949" cy="55872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直接连接符 20"/>
            <p:cNvCxnSpPr>
              <a:stCxn id="7" idx="5"/>
              <a:endCxn id="10" idx="1"/>
            </p:cNvCxnSpPr>
            <p:nvPr/>
          </p:nvCxnSpPr>
          <p:spPr bwMode="auto">
            <a:xfrm>
              <a:off x="8149856" y="2722924"/>
              <a:ext cx="413072" cy="55872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90" name="组合 89"/>
          <p:cNvGrpSpPr/>
          <p:nvPr/>
        </p:nvGrpSpPr>
        <p:grpSpPr>
          <a:xfrm>
            <a:off x="171912" y="2715961"/>
            <a:ext cx="3201204" cy="3429980"/>
            <a:chOff x="-1335011" y="2539087"/>
            <a:chExt cx="3201204" cy="3429980"/>
          </a:xfrm>
          <a:solidFill>
            <a:srgbClr val="FFE697"/>
          </a:solidFill>
        </p:grpSpPr>
        <p:sp>
          <p:nvSpPr>
            <p:cNvPr id="39" name="椭圆 38"/>
            <p:cNvSpPr/>
            <p:nvPr/>
          </p:nvSpPr>
          <p:spPr bwMode="auto">
            <a:xfrm>
              <a:off x="82279" y="3462081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0" name="椭圆 39"/>
            <p:cNvSpPr/>
            <p:nvPr/>
          </p:nvSpPr>
          <p:spPr bwMode="auto">
            <a:xfrm>
              <a:off x="-626366" y="2539087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10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1" name="椭圆 40"/>
            <p:cNvSpPr/>
            <p:nvPr/>
          </p:nvSpPr>
          <p:spPr bwMode="auto">
            <a:xfrm>
              <a:off x="485293" y="4450195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eaLnBrk="1" hangingPunct="1">
                <a:buFont typeface="Arial" panose="020B0604020202020204" pitchFamily="34" charset="0"/>
                <a:buNone/>
              </a:pPr>
              <a:r>
                <a:rPr lang="en-US" altLang="zh-CN" sz="1200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73</a:t>
              </a:r>
              <a:endParaRPr lang="zh-CN" altLang="en-US" sz="1200" dirty="0"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-1335011" y="3495519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5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3" name="椭圆 42"/>
            <p:cNvSpPr/>
            <p:nvPr/>
          </p:nvSpPr>
          <p:spPr bwMode="auto">
            <a:xfrm>
              <a:off x="-364544" y="5406626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68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4" name="椭圆 43"/>
            <p:cNvSpPr/>
            <p:nvPr/>
          </p:nvSpPr>
          <p:spPr bwMode="auto">
            <a:xfrm>
              <a:off x="1299253" y="5406626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99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45" name="直接连接符 44"/>
            <p:cNvCxnSpPr>
              <a:endCxn id="40" idx="5"/>
            </p:cNvCxnSpPr>
            <p:nvPr/>
          </p:nvCxnSpPr>
          <p:spPr bwMode="auto">
            <a:xfrm flipH="1" flipV="1">
              <a:off x="-142452" y="3019160"/>
              <a:ext cx="430380" cy="467388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6" name="直接连接符 45"/>
            <p:cNvCxnSpPr>
              <a:stCxn id="39" idx="5"/>
              <a:endCxn id="41" idx="0"/>
            </p:cNvCxnSpPr>
            <p:nvPr/>
          </p:nvCxnSpPr>
          <p:spPr bwMode="auto">
            <a:xfrm>
              <a:off x="566193" y="3942154"/>
              <a:ext cx="202570" cy="508041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7" name="直接连接符 46"/>
            <p:cNvCxnSpPr>
              <a:stCxn id="40" idx="3"/>
            </p:cNvCxnSpPr>
            <p:nvPr/>
          </p:nvCxnSpPr>
          <p:spPr bwMode="auto">
            <a:xfrm flipH="1">
              <a:off x="-929694" y="3019160"/>
              <a:ext cx="386354" cy="505980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8" name="直接连接符 47"/>
            <p:cNvCxnSpPr>
              <a:stCxn id="41" idx="3"/>
              <a:endCxn id="43" idx="7"/>
            </p:cNvCxnSpPr>
            <p:nvPr/>
          </p:nvCxnSpPr>
          <p:spPr bwMode="auto">
            <a:xfrm flipH="1">
              <a:off x="119370" y="4930268"/>
              <a:ext cx="448949" cy="558726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" name="直接连接符 48"/>
            <p:cNvCxnSpPr>
              <a:stCxn id="41" idx="5"/>
              <a:endCxn id="44" idx="1"/>
            </p:cNvCxnSpPr>
            <p:nvPr/>
          </p:nvCxnSpPr>
          <p:spPr bwMode="auto">
            <a:xfrm>
              <a:off x="969207" y="4930268"/>
              <a:ext cx="413072" cy="558726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50" name="标题 1">
            <a:extLst>
              <a:ext uri="{FF2B5EF4-FFF2-40B4-BE49-F238E27FC236}">
                <a16:creationId xmlns:a16="http://schemas.microsoft.com/office/drawing/2014/main" id="{470AE235-5F90-4490-927E-8EEE48D58E26}"/>
              </a:ext>
            </a:extLst>
          </p:cNvPr>
          <p:cNvSpPr txBox="1">
            <a:spLocks/>
          </p:cNvSpPr>
          <p:nvPr/>
        </p:nvSpPr>
        <p:spPr bwMode="auto">
          <a:xfrm>
            <a:off x="203597" y="1321322"/>
            <a:ext cx="8153400" cy="712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2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j-cs"/>
                <a:sym typeface="Tw Cen M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9pPr>
          </a:lstStyle>
          <a:p>
            <a:pPr defTabSz="914400"/>
            <a:r>
              <a:rPr lang="zh-CN" altLang="en-US" sz="2800" dirty="0">
                <a:latin typeface="等线" panose="02010600030101010101" pitchFamily="2" charset="-122"/>
                <a:ea typeface="等线" panose="02010600030101010101" pitchFamily="2" charset="-122"/>
              </a:rPr>
              <a:t>从一棵空二叉排序树开始，逐个插入结点：</a:t>
            </a:r>
            <a:r>
              <a:rPr lang="en-US" altLang="zh-CN" sz="2800" dirty="0">
                <a:latin typeface="等线" panose="02010600030101010101" pitchFamily="2" charset="-122"/>
                <a:ea typeface="等线" panose="02010600030101010101" pitchFamily="2" charset="-122"/>
              </a:rPr>
              <a:t>10,5,18,73,99,68</a:t>
            </a:r>
            <a:endParaRPr lang="zh-CN" altLang="en-US" sz="28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1" name="标题 1">
            <a:extLst>
              <a:ext uri="{FF2B5EF4-FFF2-40B4-BE49-F238E27FC236}">
                <a16:creationId xmlns:a16="http://schemas.microsoft.com/office/drawing/2014/main" id="{5640ACE7-75C0-437A-B3A5-40986C09AEC8}"/>
              </a:ext>
            </a:extLst>
          </p:cNvPr>
          <p:cNvSpPr txBox="1">
            <a:spLocks/>
          </p:cNvSpPr>
          <p:nvPr/>
        </p:nvSpPr>
        <p:spPr bwMode="auto">
          <a:xfrm>
            <a:off x="4746623" y="1740339"/>
            <a:ext cx="4016377" cy="712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2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j-cs"/>
                <a:sym typeface="Tw Cen M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9pPr>
          </a:lstStyle>
          <a:p>
            <a:pPr defTabSz="914400"/>
            <a:r>
              <a:rPr lang="en-US" altLang="zh-CN" sz="2800" dirty="0">
                <a:latin typeface="等线" panose="02010600030101010101" pitchFamily="2" charset="-122"/>
                <a:ea typeface="等线" panose="02010600030101010101" pitchFamily="2" charset="-122"/>
              </a:rPr>
              <a:t>18,73,68,10,99,5</a:t>
            </a:r>
            <a:endParaRPr lang="zh-CN" altLang="en-US" sz="28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2" name="标题 1">
            <a:extLst>
              <a:ext uri="{FF2B5EF4-FFF2-40B4-BE49-F238E27FC236}">
                <a16:creationId xmlns:a16="http://schemas.microsoft.com/office/drawing/2014/main" id="{1CBE1DCF-CDD8-4C42-8BE3-31F36154324B}"/>
              </a:ext>
            </a:extLst>
          </p:cNvPr>
          <p:cNvSpPr txBox="1">
            <a:spLocks/>
          </p:cNvSpPr>
          <p:nvPr/>
        </p:nvSpPr>
        <p:spPr bwMode="auto">
          <a:xfrm>
            <a:off x="2073116" y="2317623"/>
            <a:ext cx="4016377" cy="712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2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j-cs"/>
                <a:sym typeface="Tw Cen M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anose="020B0602020104020603" pitchFamily="34" charset="0"/>
                <a:ea typeface="华文仿宋" panose="02010600040101010101" pitchFamily="2" charset="-122"/>
                <a:sym typeface="Tw Cen MT" panose="020B0602020104020603" pitchFamily="34" charset="0"/>
              </a:defRPr>
            </a:lvl9pPr>
          </a:lstStyle>
          <a:p>
            <a:pPr defTabSz="914400"/>
            <a:r>
              <a:rPr lang="en-US" altLang="zh-CN" sz="28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5,10,18,68,73,99</a:t>
            </a:r>
            <a:endParaRPr lang="zh-CN" altLang="en-US" sz="2800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7F648B66-9959-4E6A-9B0C-75A91362734E}"/>
              </a:ext>
            </a:extLst>
          </p:cNvPr>
          <p:cNvGrpSpPr/>
          <p:nvPr/>
        </p:nvGrpSpPr>
        <p:grpSpPr>
          <a:xfrm>
            <a:off x="2053942" y="1291651"/>
            <a:ext cx="4155543" cy="5022543"/>
            <a:chOff x="-502598" y="1145377"/>
            <a:chExt cx="4155543" cy="5022543"/>
          </a:xfrm>
          <a:solidFill>
            <a:srgbClr val="92D050"/>
          </a:solidFill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00959A1B-F5D9-4D62-9A60-080512ACE670}"/>
                </a:ext>
              </a:extLst>
            </p:cNvPr>
            <p:cNvSpPr/>
            <p:nvPr/>
          </p:nvSpPr>
          <p:spPr bwMode="auto">
            <a:xfrm>
              <a:off x="928693" y="2889119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929830A2-5DDE-434E-935E-577ECBA43924}"/>
                </a:ext>
              </a:extLst>
            </p:cNvPr>
            <p:cNvSpPr/>
            <p:nvPr/>
          </p:nvSpPr>
          <p:spPr bwMode="auto">
            <a:xfrm>
              <a:off x="202396" y="1980362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10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9CB1308F-D8C8-417E-9B11-310E40C842E2}"/>
                </a:ext>
              </a:extLst>
            </p:cNvPr>
            <p:cNvSpPr/>
            <p:nvPr/>
          </p:nvSpPr>
          <p:spPr bwMode="auto">
            <a:xfrm>
              <a:off x="2257243" y="4689908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eaLnBrk="1" hangingPunct="1">
                <a:buFont typeface="Arial" panose="020B0604020202020204" pitchFamily="34" charset="0"/>
                <a:buNone/>
              </a:pPr>
              <a:r>
                <a:rPr lang="en-US" altLang="zh-CN" sz="1200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73</a:t>
              </a:r>
              <a:endParaRPr lang="zh-CN" altLang="en-US" sz="1200" dirty="0"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586D90BF-C1DA-412D-9081-EC9FBD367EEE}"/>
                </a:ext>
              </a:extLst>
            </p:cNvPr>
            <p:cNvSpPr/>
            <p:nvPr/>
          </p:nvSpPr>
          <p:spPr bwMode="auto">
            <a:xfrm>
              <a:off x="-502598" y="1145377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5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977D62E7-6311-464A-BA29-48D9DFA5773C}"/>
                </a:ext>
              </a:extLst>
            </p:cNvPr>
            <p:cNvSpPr/>
            <p:nvPr/>
          </p:nvSpPr>
          <p:spPr bwMode="auto">
            <a:xfrm>
              <a:off x="1672313" y="3782137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68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C1DFB096-C8CE-42AD-AECF-5E7B4AA63221}"/>
                </a:ext>
              </a:extLst>
            </p:cNvPr>
            <p:cNvSpPr/>
            <p:nvPr/>
          </p:nvSpPr>
          <p:spPr bwMode="auto">
            <a:xfrm>
              <a:off x="3086005" y="5605479"/>
              <a:ext cx="566940" cy="562441"/>
            </a:xfrm>
            <a:prstGeom prst="ellipse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99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CB0DCD87-D839-4841-9E9A-B22C5FA216F5}"/>
                </a:ext>
              </a:extLst>
            </p:cNvPr>
            <p:cNvCxnSpPr>
              <a:stCxn id="54" idx="1"/>
              <a:endCxn id="55" idx="5"/>
            </p:cNvCxnSpPr>
            <p:nvPr/>
          </p:nvCxnSpPr>
          <p:spPr bwMode="auto">
            <a:xfrm flipH="1" flipV="1">
              <a:off x="686310" y="2460435"/>
              <a:ext cx="325409" cy="511052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32AE9E99-3723-41D6-A3E0-999584FCE399}"/>
                </a:ext>
              </a:extLst>
            </p:cNvPr>
            <p:cNvCxnSpPr>
              <a:stCxn id="54" idx="5"/>
              <a:endCxn id="69" idx="1"/>
            </p:cNvCxnSpPr>
            <p:nvPr/>
          </p:nvCxnSpPr>
          <p:spPr bwMode="auto">
            <a:xfrm>
              <a:off x="1412607" y="3369192"/>
              <a:ext cx="342732" cy="495313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DF2AD5F3-9BD5-429F-A36B-01EBC9B0391B}"/>
                </a:ext>
              </a:extLst>
            </p:cNvPr>
            <p:cNvCxnSpPr>
              <a:stCxn id="55" idx="1"/>
              <a:endCxn id="68" idx="5"/>
            </p:cNvCxnSpPr>
            <p:nvPr/>
          </p:nvCxnSpPr>
          <p:spPr bwMode="auto">
            <a:xfrm flipH="1" flipV="1">
              <a:off x="-18684" y="1625450"/>
              <a:ext cx="304106" cy="437280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16B5BBC2-722B-4AC2-8702-DF78BD9E2415}"/>
                </a:ext>
              </a:extLst>
            </p:cNvPr>
            <p:cNvCxnSpPr/>
            <p:nvPr/>
          </p:nvCxnSpPr>
          <p:spPr bwMode="auto">
            <a:xfrm flipH="1" flipV="1">
              <a:off x="2085900" y="4278628"/>
              <a:ext cx="384486" cy="427698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A3B2C695-C2A7-46C4-918A-B6A31B97AE61}"/>
                </a:ext>
              </a:extLst>
            </p:cNvPr>
            <p:cNvCxnSpPr>
              <a:stCxn id="67" idx="5"/>
              <a:endCxn id="70" idx="1"/>
            </p:cNvCxnSpPr>
            <p:nvPr/>
          </p:nvCxnSpPr>
          <p:spPr bwMode="auto">
            <a:xfrm>
              <a:off x="2741157" y="5169981"/>
              <a:ext cx="427874" cy="517866"/>
            </a:xfrm>
            <a:prstGeom prst="line">
              <a:avLst/>
            </a:prstGeom>
            <a:grp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31037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二叉排序树：存储结构</a:t>
            </a:r>
          </a:p>
        </p:txBody>
      </p:sp>
      <p:sp>
        <p:nvSpPr>
          <p:cNvPr id="4" name="矩形 3"/>
          <p:cNvSpPr/>
          <p:nvPr/>
        </p:nvSpPr>
        <p:spPr>
          <a:xfrm>
            <a:off x="969706" y="1549019"/>
            <a:ext cx="7793294" cy="3785652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 wrap="square">
            <a:spAutoFit/>
          </a:bodyPr>
          <a:lstStyle/>
          <a:p>
            <a:pPr marR="0" algn="just"/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//</a:t>
            </a:r>
            <a:r>
              <a:rPr lang="zh-CN" altLang="en-US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采用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llink-rlink</a:t>
            </a:r>
            <a:r>
              <a:rPr lang="zh-CN" altLang="en-US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法表示二叉排序树</a:t>
            </a:r>
            <a:endParaRPr lang="en-US" altLang="zh-CN" sz="2000" dirty="0">
              <a:solidFill>
                <a:schemeClr val="bg1">
                  <a:lumMod val="1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R="0" algn="just"/>
            <a:endParaRPr lang="zh-CN" altLang="en-US" sz="2000" dirty="0">
              <a:solidFill>
                <a:schemeClr val="bg1">
                  <a:lumMod val="1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R="77710"/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struct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BinSearchNode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;</a:t>
            </a:r>
          </a:p>
          <a:p>
            <a:pPr marR="26130"/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typedef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struct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BinSearchNode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*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PBinSearchNode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;</a:t>
            </a:r>
          </a:p>
          <a:p>
            <a:pPr marR="26130"/>
            <a:endParaRPr lang="en-US" altLang="zh-CN" sz="2000" dirty="0">
              <a:solidFill>
                <a:schemeClr val="bg1">
                  <a:lumMod val="1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R="76380"/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struct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BinSearchNode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{</a:t>
            </a:r>
          </a:p>
          <a:p>
            <a:pPr marR="23760"/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KeyType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key;</a:t>
            </a:r>
            <a:endParaRPr lang="zh-CN" altLang="en-US" sz="2000" dirty="0">
              <a:solidFill>
                <a:schemeClr val="bg1">
                  <a:lumMod val="1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R="19730"/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PBinSearchNode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llink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,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rlink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;</a:t>
            </a:r>
            <a:endParaRPr lang="zh-CN" altLang="en-US" sz="2000" dirty="0">
              <a:solidFill>
                <a:schemeClr val="bg1">
                  <a:lumMod val="1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R="118180"/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};</a:t>
            </a:r>
          </a:p>
          <a:p>
            <a:pPr marR="118180"/>
            <a:endParaRPr lang="zh-CN" altLang="en-US" sz="2000" dirty="0">
              <a:solidFill>
                <a:schemeClr val="bg1">
                  <a:lumMod val="1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R="20260"/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typedef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struct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BinSearchNode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*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BinSearchTree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;</a:t>
            </a:r>
          </a:p>
          <a:p>
            <a:pPr marR="43020"/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typedef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BinSearchTree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* </a:t>
            </a:r>
            <a:r>
              <a:rPr lang="en-US" altLang="zh-CN" sz="2000" dirty="0" err="1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PBinSearchTree</a:t>
            </a:r>
            <a:r>
              <a:rPr lang="en-US" altLang="zh-CN" sz="2000" dirty="0">
                <a:solidFill>
                  <a:schemeClr val="bg1">
                    <a:lumMod val="1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;</a:t>
            </a:r>
            <a:endParaRPr lang="zh-CN" altLang="en-US" sz="2000" dirty="0">
              <a:solidFill>
                <a:schemeClr val="bg1">
                  <a:lumMod val="1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5980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二叉树的插入与删除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544388" y="1491823"/>
            <a:ext cx="5628905" cy="4642515"/>
            <a:chOff x="165095" y="1271588"/>
            <a:chExt cx="5884327" cy="5171543"/>
          </a:xfrm>
        </p:grpSpPr>
        <p:sp>
          <p:nvSpPr>
            <p:cNvPr id="4" name="椭圆 3"/>
            <p:cNvSpPr/>
            <p:nvPr/>
          </p:nvSpPr>
          <p:spPr bwMode="auto">
            <a:xfrm>
              <a:off x="2654294" y="1271588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5" name="椭圆 4"/>
            <p:cNvSpPr/>
            <p:nvPr/>
          </p:nvSpPr>
          <p:spPr bwMode="auto">
            <a:xfrm>
              <a:off x="977895" y="2116663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10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6" name="椭圆 5"/>
            <p:cNvSpPr/>
            <p:nvPr/>
          </p:nvSpPr>
          <p:spPr bwMode="auto">
            <a:xfrm>
              <a:off x="4309528" y="2108198"/>
              <a:ext cx="592666" cy="626533"/>
            </a:xfrm>
            <a:prstGeom prst="ellipse">
              <a:avLst/>
            </a:prstGeom>
            <a:solidFill>
              <a:srgbClr val="FFE697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73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" name="椭圆 6"/>
            <p:cNvSpPr/>
            <p:nvPr/>
          </p:nvSpPr>
          <p:spPr bwMode="auto">
            <a:xfrm>
              <a:off x="165095" y="3081863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3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3187689" y="3081863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68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 bwMode="auto">
            <a:xfrm>
              <a:off x="5456756" y="3081863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99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 bwMode="auto">
            <a:xfrm>
              <a:off x="2116661" y="4072465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27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1" name="椭圆 10"/>
            <p:cNvSpPr/>
            <p:nvPr/>
          </p:nvSpPr>
          <p:spPr bwMode="auto">
            <a:xfrm>
              <a:off x="4237561" y="4072465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69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 bwMode="auto">
            <a:xfrm>
              <a:off x="1274228" y="5003797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25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3" name="椭圆 12"/>
            <p:cNvSpPr/>
            <p:nvPr/>
          </p:nvSpPr>
          <p:spPr bwMode="auto">
            <a:xfrm>
              <a:off x="3034248" y="5003796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41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4" name="椭圆 13"/>
            <p:cNvSpPr/>
            <p:nvPr/>
          </p:nvSpPr>
          <p:spPr bwMode="auto">
            <a:xfrm>
              <a:off x="2412994" y="5816598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32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5" name="椭圆 14"/>
            <p:cNvSpPr/>
            <p:nvPr/>
          </p:nvSpPr>
          <p:spPr bwMode="auto">
            <a:xfrm>
              <a:off x="3662602" y="5816597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51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16" name="直接连接符 15"/>
            <p:cNvCxnSpPr>
              <a:stCxn id="4" idx="2"/>
              <a:endCxn id="5" idx="7"/>
            </p:cNvCxnSpPr>
            <p:nvPr/>
          </p:nvCxnSpPr>
          <p:spPr bwMode="auto">
            <a:xfrm flipH="1">
              <a:off x="1483767" y="1584855"/>
              <a:ext cx="1170527" cy="62356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接连接符 16"/>
            <p:cNvCxnSpPr>
              <a:endCxn id="6" idx="1"/>
            </p:cNvCxnSpPr>
            <p:nvPr/>
          </p:nvCxnSpPr>
          <p:spPr bwMode="auto">
            <a:xfrm>
              <a:off x="3260441" y="1586340"/>
              <a:ext cx="1135881" cy="61361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直接连接符 17"/>
            <p:cNvCxnSpPr>
              <a:endCxn id="7" idx="0"/>
            </p:cNvCxnSpPr>
            <p:nvPr/>
          </p:nvCxnSpPr>
          <p:spPr bwMode="auto">
            <a:xfrm flipH="1">
              <a:off x="461428" y="2643462"/>
              <a:ext cx="613425" cy="438401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直接连接符 18"/>
            <p:cNvCxnSpPr>
              <a:stCxn id="6" idx="3"/>
              <a:endCxn id="8" idx="7"/>
            </p:cNvCxnSpPr>
            <p:nvPr/>
          </p:nvCxnSpPr>
          <p:spPr bwMode="auto">
            <a:xfrm flipH="1">
              <a:off x="3693561" y="2642977"/>
              <a:ext cx="702761" cy="53064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直接连接符 19"/>
            <p:cNvCxnSpPr>
              <a:endCxn id="9" idx="1"/>
            </p:cNvCxnSpPr>
            <p:nvPr/>
          </p:nvCxnSpPr>
          <p:spPr bwMode="auto">
            <a:xfrm>
              <a:off x="4840790" y="2617800"/>
              <a:ext cx="702760" cy="55581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直接连接符 20"/>
            <p:cNvCxnSpPr>
              <a:endCxn id="11" idx="0"/>
            </p:cNvCxnSpPr>
            <p:nvPr/>
          </p:nvCxnSpPr>
          <p:spPr bwMode="auto">
            <a:xfrm>
              <a:off x="3723485" y="3543409"/>
              <a:ext cx="810409" cy="52905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直接连接符 21"/>
            <p:cNvCxnSpPr>
              <a:endCxn id="10" idx="0"/>
            </p:cNvCxnSpPr>
            <p:nvPr/>
          </p:nvCxnSpPr>
          <p:spPr bwMode="auto">
            <a:xfrm flipH="1">
              <a:off x="2412994" y="3579171"/>
              <a:ext cx="813990" cy="49329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直接连接符 22"/>
            <p:cNvCxnSpPr>
              <a:endCxn id="12" idx="0"/>
            </p:cNvCxnSpPr>
            <p:nvPr/>
          </p:nvCxnSpPr>
          <p:spPr bwMode="auto">
            <a:xfrm flipH="1">
              <a:off x="1570561" y="4519767"/>
              <a:ext cx="596965" cy="48403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直接连接符 23"/>
            <p:cNvCxnSpPr/>
            <p:nvPr/>
          </p:nvCxnSpPr>
          <p:spPr bwMode="auto">
            <a:xfrm>
              <a:off x="2709328" y="4494028"/>
              <a:ext cx="537632" cy="52175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直接连接符 24"/>
            <p:cNvCxnSpPr>
              <a:endCxn id="14" idx="0"/>
            </p:cNvCxnSpPr>
            <p:nvPr/>
          </p:nvCxnSpPr>
          <p:spPr bwMode="auto">
            <a:xfrm flipH="1">
              <a:off x="2709327" y="5434181"/>
              <a:ext cx="346295" cy="38241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直接连接符 25"/>
            <p:cNvCxnSpPr>
              <a:endCxn id="15" idx="0"/>
            </p:cNvCxnSpPr>
            <p:nvPr/>
          </p:nvCxnSpPr>
          <p:spPr bwMode="auto">
            <a:xfrm>
              <a:off x="3616677" y="5439120"/>
              <a:ext cx="342258" cy="37747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53" name="文本框 52"/>
          <p:cNvSpPr txBox="1"/>
          <p:nvPr/>
        </p:nvSpPr>
        <p:spPr>
          <a:xfrm>
            <a:off x="6356555" y="1589327"/>
            <a:ext cx="1015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插入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46</a:t>
            </a:r>
            <a:endParaRPr lang="zh-CN" altLang="en-US" sz="20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9710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二叉排序树：插入算法</a:t>
            </a:r>
          </a:p>
        </p:txBody>
      </p:sp>
      <p:sp>
        <p:nvSpPr>
          <p:cNvPr id="4" name="矩形 3"/>
          <p:cNvSpPr/>
          <p:nvPr/>
        </p:nvSpPr>
        <p:spPr>
          <a:xfrm>
            <a:off x="206477" y="1240709"/>
            <a:ext cx="8775291" cy="4708981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pTree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insertData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(int x , </a:t>
            </a:r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pTree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 T)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pTree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 p = </a:t>
            </a:r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createTreeNode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(x);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if(T==NULL)  T = p ;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else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    if(T-&gt;data &gt;  x) 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       T-&gt;</a:t>
            </a:r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lchild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insertData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(x ,T-&gt;</a:t>
            </a:r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lchild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    else    if(T-&gt;data &lt;  x) 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        T-&gt;</a:t>
            </a:r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rchild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insertData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(x ,T-&gt;</a:t>
            </a:r>
            <a:r>
              <a:rPr lang="en-US" altLang="zh-CN" sz="2000" b="1" dirty="0" err="1">
                <a:effectLst/>
                <a:latin typeface="Consolas" panose="020B0609020204030204" pitchFamily="49" charset="0"/>
              </a:rPr>
              <a:t>rchild</a:t>
            </a:r>
            <a:r>
              <a:rPr lang="en-US" altLang="zh-CN" sz="2000" b="1" dirty="0">
                <a:effectLst/>
                <a:latin typeface="Consolas" panose="020B0609020204030204" pitchFamily="49" charset="0"/>
              </a:rPr>
              <a:t>); </a:t>
            </a:r>
          </a:p>
          <a:p>
            <a:br>
              <a:rPr lang="en-US" altLang="zh-CN" sz="2000" b="1" dirty="0">
                <a:effectLst/>
                <a:latin typeface="Consolas" panose="020B0609020204030204" pitchFamily="49" charset="0"/>
              </a:rPr>
            </a:br>
            <a:r>
              <a:rPr lang="en-US" altLang="zh-CN" sz="2000" b="1" dirty="0"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return T;</a:t>
            </a:r>
          </a:p>
          <a:p>
            <a:r>
              <a:rPr lang="en-US" altLang="zh-CN" sz="2000" b="1" dirty="0">
                <a:effectLst/>
                <a:latin typeface="Consolas" panose="020B0609020204030204" pitchFamily="49" charset="0"/>
              </a:rPr>
              <a:t>}</a:t>
            </a:r>
          </a:p>
          <a:p>
            <a:pPr algn="just"/>
            <a:endParaRPr lang="zh-CN" altLang="en-US" sz="2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2315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二叉排序树：查找最小值</a:t>
            </a:r>
          </a:p>
        </p:txBody>
      </p:sp>
      <p:sp>
        <p:nvSpPr>
          <p:cNvPr id="4" name="矩形 3"/>
          <p:cNvSpPr/>
          <p:nvPr/>
        </p:nvSpPr>
        <p:spPr>
          <a:xfrm>
            <a:off x="206477" y="1364534"/>
            <a:ext cx="8775291" cy="2862322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b="0" dirty="0" err="1">
                <a:effectLst/>
                <a:latin typeface="Consolas" panose="020B0609020204030204" pitchFamily="49" charset="0"/>
              </a:rPr>
              <a:t>pTree</a:t>
            </a:r>
            <a:r>
              <a:rPr lang="en-US" altLang="zh-CN" sz="2000" b="0" dirty="0"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2000" b="0" dirty="0" err="1">
                <a:effectLst/>
                <a:latin typeface="Consolas" panose="020B0609020204030204" pitchFamily="49" charset="0"/>
              </a:rPr>
              <a:t>findMin</a:t>
            </a:r>
            <a:r>
              <a:rPr lang="en-US" altLang="zh-CN" sz="2000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 err="1">
                <a:effectLst/>
                <a:latin typeface="Consolas" panose="020B0609020204030204" pitchFamily="49" charset="0"/>
              </a:rPr>
              <a:t>pTree</a:t>
            </a:r>
            <a:r>
              <a:rPr lang="en-US" altLang="zh-CN" sz="2000" b="0" dirty="0">
                <a:effectLst/>
                <a:latin typeface="Consolas" panose="020B0609020204030204" pitchFamily="49" charset="0"/>
              </a:rPr>
              <a:t> T)</a:t>
            </a:r>
          </a:p>
          <a:p>
            <a:r>
              <a:rPr lang="en-US" altLang="zh-CN" sz="2000" b="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2000" b="0" dirty="0">
                <a:effectLst/>
                <a:latin typeface="Consolas" panose="020B0609020204030204" pitchFamily="49" charset="0"/>
              </a:rPr>
              <a:t>if(T==NULL) return NULL;</a:t>
            </a:r>
          </a:p>
          <a:p>
            <a:r>
              <a:rPr lang="en-US" altLang="zh-CN" sz="2000" b="0" dirty="0">
                <a:effectLst/>
                <a:latin typeface="Consolas" panose="020B0609020204030204" pitchFamily="49" charset="0"/>
              </a:rPr>
              <a:t>else{</a:t>
            </a:r>
          </a:p>
          <a:p>
            <a:r>
              <a:rPr lang="en-US" altLang="zh-CN" sz="2000" b="0" dirty="0">
                <a:effectLst/>
                <a:latin typeface="Consolas" panose="020B0609020204030204" pitchFamily="49" charset="0"/>
              </a:rPr>
              <a:t>    if(T-&gt;</a:t>
            </a:r>
            <a:r>
              <a:rPr lang="en-US" altLang="zh-CN" sz="2000" b="0" dirty="0" err="1">
                <a:effectLst/>
                <a:latin typeface="Consolas" panose="020B0609020204030204" pitchFamily="49" charset="0"/>
              </a:rPr>
              <a:t>lchild</a:t>
            </a:r>
            <a:r>
              <a:rPr lang="en-US" altLang="zh-CN" sz="2000" b="0" dirty="0">
                <a:effectLst/>
                <a:latin typeface="Consolas" panose="020B0609020204030204" pitchFamily="49" charset="0"/>
              </a:rPr>
              <a:t>==NULL)</a:t>
            </a:r>
          </a:p>
          <a:p>
            <a:r>
              <a:rPr lang="en-US" altLang="zh-CN" sz="2000" b="0" dirty="0">
                <a:effectLst/>
                <a:latin typeface="Consolas" panose="020B0609020204030204" pitchFamily="49" charset="0"/>
              </a:rPr>
              <a:t>      return T;</a:t>
            </a:r>
          </a:p>
          <a:p>
            <a:r>
              <a:rPr lang="en-US" altLang="zh-CN" sz="2000" b="0" dirty="0">
                <a:effectLst/>
                <a:latin typeface="Consolas" panose="020B0609020204030204" pitchFamily="49" charset="0"/>
              </a:rPr>
              <a:t>    T = </a:t>
            </a:r>
            <a:r>
              <a:rPr lang="en-US" altLang="zh-CN" sz="2000" b="0" dirty="0" err="1">
                <a:effectLst/>
                <a:latin typeface="Consolas" panose="020B0609020204030204" pitchFamily="49" charset="0"/>
              </a:rPr>
              <a:t>findMin</a:t>
            </a:r>
            <a:r>
              <a:rPr lang="en-US" altLang="zh-CN" sz="2000" b="0" dirty="0">
                <a:effectLst/>
                <a:latin typeface="Consolas" panose="020B0609020204030204" pitchFamily="49" charset="0"/>
              </a:rPr>
              <a:t>(T-&gt;</a:t>
            </a:r>
            <a:r>
              <a:rPr lang="en-US" altLang="zh-CN" sz="2000" b="0" dirty="0" err="1">
                <a:effectLst/>
                <a:latin typeface="Consolas" panose="020B0609020204030204" pitchFamily="49" charset="0"/>
              </a:rPr>
              <a:t>lchild</a:t>
            </a:r>
            <a:r>
              <a:rPr lang="en-US" altLang="zh-CN" sz="2000" b="0" dirty="0">
                <a:effectLst/>
                <a:latin typeface="Consolas" panose="020B0609020204030204" pitchFamily="49" charset="0"/>
              </a:rPr>
              <a:t>);  </a:t>
            </a:r>
          </a:p>
          <a:p>
            <a:r>
              <a:rPr lang="en-US" altLang="zh-CN" sz="2000" b="0" dirty="0">
                <a:effectLst/>
                <a:latin typeface="Consolas" panose="020B0609020204030204" pitchFamily="49" charset="0"/>
              </a:rPr>
              <a:t>}</a:t>
            </a:r>
          </a:p>
          <a:p>
            <a:pPr algn="just"/>
            <a:endParaRPr lang="zh-CN" altLang="en-US" sz="2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9935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二叉树的插入与删除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365C70E0-E2EC-4E90-9E5F-822531B6965C}"/>
              </a:ext>
            </a:extLst>
          </p:cNvPr>
          <p:cNvGrpSpPr/>
          <p:nvPr/>
        </p:nvGrpSpPr>
        <p:grpSpPr>
          <a:xfrm>
            <a:off x="544388" y="1491823"/>
            <a:ext cx="5628905" cy="4642515"/>
            <a:chOff x="165095" y="1271588"/>
            <a:chExt cx="5884327" cy="5171543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AB1CB7C1-8CAF-47DE-9B07-B3E1F4BF2CE3}"/>
                </a:ext>
              </a:extLst>
            </p:cNvPr>
            <p:cNvSpPr/>
            <p:nvPr/>
          </p:nvSpPr>
          <p:spPr bwMode="auto">
            <a:xfrm>
              <a:off x="2654294" y="1271588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C6CD1DD0-7D82-4312-8A1C-E7ACF4790B2E}"/>
                </a:ext>
              </a:extLst>
            </p:cNvPr>
            <p:cNvSpPr/>
            <p:nvPr/>
          </p:nvSpPr>
          <p:spPr bwMode="auto">
            <a:xfrm>
              <a:off x="977895" y="2116663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10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5A82FCE0-D615-4556-8CA3-17CDA2D778A5}"/>
                </a:ext>
              </a:extLst>
            </p:cNvPr>
            <p:cNvSpPr/>
            <p:nvPr/>
          </p:nvSpPr>
          <p:spPr bwMode="auto">
            <a:xfrm>
              <a:off x="4309528" y="2108198"/>
              <a:ext cx="592666" cy="626533"/>
            </a:xfrm>
            <a:prstGeom prst="ellipse">
              <a:avLst/>
            </a:prstGeom>
            <a:solidFill>
              <a:srgbClr val="FFE697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73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BB3B20E7-037E-48FC-87F9-21C72A5AD8A8}"/>
                </a:ext>
              </a:extLst>
            </p:cNvPr>
            <p:cNvSpPr/>
            <p:nvPr/>
          </p:nvSpPr>
          <p:spPr bwMode="auto">
            <a:xfrm>
              <a:off x="165095" y="3081863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3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67D52E28-870A-4DB6-92D6-583B7D3E2594}"/>
                </a:ext>
              </a:extLst>
            </p:cNvPr>
            <p:cNvSpPr/>
            <p:nvPr/>
          </p:nvSpPr>
          <p:spPr bwMode="auto">
            <a:xfrm>
              <a:off x="3187689" y="3081863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68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BB7D9D96-C485-451C-BC34-770924BC3A0D}"/>
                </a:ext>
              </a:extLst>
            </p:cNvPr>
            <p:cNvSpPr/>
            <p:nvPr/>
          </p:nvSpPr>
          <p:spPr bwMode="auto">
            <a:xfrm>
              <a:off x="5456756" y="3081863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99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EE4EC6F5-0D27-484A-9045-72B260634708}"/>
                </a:ext>
              </a:extLst>
            </p:cNvPr>
            <p:cNvSpPr/>
            <p:nvPr/>
          </p:nvSpPr>
          <p:spPr bwMode="auto">
            <a:xfrm>
              <a:off x="2116661" y="4072465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27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3835E56B-811B-4119-94E3-87E4D8317C1F}"/>
                </a:ext>
              </a:extLst>
            </p:cNvPr>
            <p:cNvSpPr/>
            <p:nvPr/>
          </p:nvSpPr>
          <p:spPr bwMode="auto">
            <a:xfrm>
              <a:off x="4237561" y="4072465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69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FFCFC07A-1179-4BE1-BD6E-E1302D8AE73C}"/>
                </a:ext>
              </a:extLst>
            </p:cNvPr>
            <p:cNvSpPr/>
            <p:nvPr/>
          </p:nvSpPr>
          <p:spPr bwMode="auto">
            <a:xfrm>
              <a:off x="1274228" y="5003797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25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0529EB27-780E-4B65-8BAE-680E80C1A260}"/>
                </a:ext>
              </a:extLst>
            </p:cNvPr>
            <p:cNvSpPr/>
            <p:nvPr/>
          </p:nvSpPr>
          <p:spPr bwMode="auto">
            <a:xfrm>
              <a:off x="3034248" y="5003796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41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EEA80816-FE1B-4B68-BDB1-4D83FE637681}"/>
                </a:ext>
              </a:extLst>
            </p:cNvPr>
            <p:cNvSpPr/>
            <p:nvPr/>
          </p:nvSpPr>
          <p:spPr bwMode="auto">
            <a:xfrm>
              <a:off x="2412994" y="5816598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32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B8BC4C35-478E-471F-A0A2-0E34741EDF24}"/>
                </a:ext>
              </a:extLst>
            </p:cNvPr>
            <p:cNvSpPr/>
            <p:nvPr/>
          </p:nvSpPr>
          <p:spPr bwMode="auto">
            <a:xfrm>
              <a:off x="3662602" y="5816597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51</a:t>
              </a:r>
              <a:endParaRPr kumimoji="0" lang="zh-CN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4F8EA348-31ED-4F36-B2B4-F0B8F4C5857B}"/>
                </a:ext>
              </a:extLst>
            </p:cNvPr>
            <p:cNvCxnSpPr>
              <a:stCxn id="29" idx="2"/>
              <a:endCxn id="30" idx="7"/>
            </p:cNvCxnSpPr>
            <p:nvPr/>
          </p:nvCxnSpPr>
          <p:spPr bwMode="auto">
            <a:xfrm flipH="1">
              <a:off x="1483767" y="1584855"/>
              <a:ext cx="1170527" cy="62356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086677E3-31D0-452B-9E27-5C353E0F7424}"/>
                </a:ext>
              </a:extLst>
            </p:cNvPr>
            <p:cNvCxnSpPr>
              <a:endCxn id="31" idx="1"/>
            </p:cNvCxnSpPr>
            <p:nvPr/>
          </p:nvCxnSpPr>
          <p:spPr bwMode="auto">
            <a:xfrm>
              <a:off x="3260441" y="1586340"/>
              <a:ext cx="1135881" cy="61361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4B578425-C617-48C7-8513-498BB49EE48C}"/>
                </a:ext>
              </a:extLst>
            </p:cNvPr>
            <p:cNvCxnSpPr>
              <a:endCxn id="32" idx="0"/>
            </p:cNvCxnSpPr>
            <p:nvPr/>
          </p:nvCxnSpPr>
          <p:spPr bwMode="auto">
            <a:xfrm flipH="1">
              <a:off x="461428" y="2643462"/>
              <a:ext cx="613425" cy="438401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EDBC4827-00C9-4932-B4CD-389CBDE113EA}"/>
                </a:ext>
              </a:extLst>
            </p:cNvPr>
            <p:cNvCxnSpPr>
              <a:stCxn id="31" idx="3"/>
              <a:endCxn id="33" idx="7"/>
            </p:cNvCxnSpPr>
            <p:nvPr/>
          </p:nvCxnSpPr>
          <p:spPr bwMode="auto">
            <a:xfrm flipH="1">
              <a:off x="3693561" y="2642977"/>
              <a:ext cx="702761" cy="53064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0BF05D23-4230-44DC-8737-571A14E60C7B}"/>
                </a:ext>
              </a:extLst>
            </p:cNvPr>
            <p:cNvCxnSpPr>
              <a:endCxn id="34" idx="1"/>
            </p:cNvCxnSpPr>
            <p:nvPr/>
          </p:nvCxnSpPr>
          <p:spPr bwMode="auto">
            <a:xfrm>
              <a:off x="4840790" y="2617800"/>
              <a:ext cx="702760" cy="55581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FBF6BDB9-5C53-4CB7-AB9C-4E10BE5B627C}"/>
                </a:ext>
              </a:extLst>
            </p:cNvPr>
            <p:cNvCxnSpPr>
              <a:endCxn id="36" idx="0"/>
            </p:cNvCxnSpPr>
            <p:nvPr/>
          </p:nvCxnSpPr>
          <p:spPr bwMode="auto">
            <a:xfrm>
              <a:off x="3723485" y="3543409"/>
              <a:ext cx="810409" cy="52905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1E0FE628-3550-469C-9626-687FAA075F3F}"/>
                </a:ext>
              </a:extLst>
            </p:cNvPr>
            <p:cNvCxnSpPr>
              <a:endCxn id="35" idx="0"/>
            </p:cNvCxnSpPr>
            <p:nvPr/>
          </p:nvCxnSpPr>
          <p:spPr bwMode="auto">
            <a:xfrm flipH="1">
              <a:off x="2412994" y="3579171"/>
              <a:ext cx="813990" cy="49329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2D507238-179A-4572-96AA-F8A3C897E102}"/>
                </a:ext>
              </a:extLst>
            </p:cNvPr>
            <p:cNvCxnSpPr>
              <a:endCxn id="37" idx="0"/>
            </p:cNvCxnSpPr>
            <p:nvPr/>
          </p:nvCxnSpPr>
          <p:spPr bwMode="auto">
            <a:xfrm flipH="1">
              <a:off x="1570561" y="4519767"/>
              <a:ext cx="596965" cy="48403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C0D9B9AD-903B-4EDD-B6BF-1E621281F5D3}"/>
                </a:ext>
              </a:extLst>
            </p:cNvPr>
            <p:cNvCxnSpPr/>
            <p:nvPr/>
          </p:nvCxnSpPr>
          <p:spPr bwMode="auto">
            <a:xfrm>
              <a:off x="2709328" y="4494028"/>
              <a:ext cx="537632" cy="52175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823BF93C-BD27-4EE5-BDF9-D22DC9AB9459}"/>
                </a:ext>
              </a:extLst>
            </p:cNvPr>
            <p:cNvCxnSpPr>
              <a:endCxn id="39" idx="0"/>
            </p:cNvCxnSpPr>
            <p:nvPr/>
          </p:nvCxnSpPr>
          <p:spPr bwMode="auto">
            <a:xfrm flipH="1">
              <a:off x="2709327" y="5434181"/>
              <a:ext cx="346295" cy="38241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21BFE072-ADDF-487C-8018-44A5F7C21815}"/>
                </a:ext>
              </a:extLst>
            </p:cNvPr>
            <p:cNvCxnSpPr>
              <a:endCxn id="40" idx="0"/>
            </p:cNvCxnSpPr>
            <p:nvPr/>
          </p:nvCxnSpPr>
          <p:spPr bwMode="auto">
            <a:xfrm>
              <a:off x="3616677" y="5439120"/>
              <a:ext cx="342258" cy="37747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52" name="文本框 51">
            <a:extLst>
              <a:ext uri="{FF2B5EF4-FFF2-40B4-BE49-F238E27FC236}">
                <a16:creationId xmlns:a16="http://schemas.microsoft.com/office/drawing/2014/main" id="{CBA850E2-138F-4E0A-A564-3046AE12EEE9}"/>
              </a:ext>
            </a:extLst>
          </p:cNvPr>
          <p:cNvSpPr txBox="1"/>
          <p:nvPr/>
        </p:nvSpPr>
        <p:spPr>
          <a:xfrm>
            <a:off x="6356555" y="1589327"/>
            <a:ext cx="1015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删除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69</a:t>
            </a:r>
            <a:endParaRPr lang="zh-CN" altLang="en-US" sz="20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6C4D14D6-5A35-40F9-9D99-E7FCF97E8C10}"/>
              </a:ext>
            </a:extLst>
          </p:cNvPr>
          <p:cNvSpPr txBox="1"/>
          <p:nvPr/>
        </p:nvSpPr>
        <p:spPr>
          <a:xfrm>
            <a:off x="6356555" y="2405182"/>
            <a:ext cx="1015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删除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27</a:t>
            </a:r>
            <a:endParaRPr lang="zh-CN" altLang="en-US" sz="20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95B7A8C5-253B-4932-896A-8F7BC40A38BD}"/>
              </a:ext>
            </a:extLst>
          </p:cNvPr>
          <p:cNvSpPr txBox="1"/>
          <p:nvPr/>
        </p:nvSpPr>
        <p:spPr>
          <a:xfrm>
            <a:off x="6410027" y="3568659"/>
            <a:ext cx="1015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删除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73</a:t>
            </a:r>
            <a:endParaRPr lang="zh-CN" altLang="en-US" sz="20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8DF1C278-751D-4F11-B9E4-CB108A885FA4}"/>
              </a:ext>
            </a:extLst>
          </p:cNvPr>
          <p:cNvSpPr txBox="1"/>
          <p:nvPr/>
        </p:nvSpPr>
        <p:spPr>
          <a:xfrm>
            <a:off x="6446190" y="4269086"/>
            <a:ext cx="1015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删除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18</a:t>
            </a:r>
            <a:endParaRPr lang="zh-CN" altLang="en-US" sz="20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9127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二叉排序树：删除</a:t>
            </a:r>
          </a:p>
        </p:txBody>
      </p:sp>
      <p:sp>
        <p:nvSpPr>
          <p:cNvPr id="4" name="矩形 3"/>
          <p:cNvSpPr/>
          <p:nvPr/>
        </p:nvSpPr>
        <p:spPr>
          <a:xfrm>
            <a:off x="206477" y="1256723"/>
            <a:ext cx="8775291" cy="5632311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2000" dirty="0" err="1"/>
              <a:t>pTree</a:t>
            </a:r>
            <a:r>
              <a:rPr lang="en-US" altLang="zh-CN" sz="2000" dirty="0"/>
              <a:t> </a:t>
            </a:r>
            <a:r>
              <a:rPr lang="en-US" altLang="zh-CN" sz="2000" dirty="0" err="1"/>
              <a:t>deleteData</a:t>
            </a:r>
            <a:r>
              <a:rPr lang="en-US" altLang="zh-CN" sz="2000" dirty="0"/>
              <a:t>(</a:t>
            </a:r>
            <a:r>
              <a:rPr lang="en-US" altLang="zh-CN" sz="2000" dirty="0" err="1"/>
              <a:t>pTree</a:t>
            </a:r>
            <a:r>
              <a:rPr lang="en-US" altLang="zh-CN" sz="2000" dirty="0"/>
              <a:t> </a:t>
            </a:r>
            <a:r>
              <a:rPr lang="en-US" altLang="zh-CN" sz="2000" dirty="0" err="1"/>
              <a:t>T,int</a:t>
            </a:r>
            <a:r>
              <a:rPr lang="en-US" altLang="zh-CN" sz="2000" dirty="0"/>
              <a:t> element)</a:t>
            </a:r>
          </a:p>
          <a:p>
            <a:r>
              <a:rPr lang="en-US" altLang="zh-CN" sz="2000" dirty="0"/>
              <a:t>{</a:t>
            </a:r>
          </a:p>
          <a:p>
            <a:r>
              <a:rPr lang="en-US" altLang="zh-CN" sz="2000" dirty="0"/>
              <a:t>if(T==NULL || </a:t>
            </a:r>
            <a:r>
              <a:rPr lang="en-US" altLang="zh-CN" sz="2000" dirty="0" err="1"/>
              <a:t>findData</a:t>
            </a:r>
            <a:r>
              <a:rPr lang="en-US" altLang="zh-CN" sz="2000" dirty="0"/>
              <a:t>(</a:t>
            </a:r>
            <a:r>
              <a:rPr lang="en-US" altLang="zh-CN" sz="2000" dirty="0" err="1"/>
              <a:t>T,element</a:t>
            </a:r>
            <a:r>
              <a:rPr lang="en-US" altLang="zh-CN" sz="2000" dirty="0"/>
              <a:t>) == NULL) return NULL;</a:t>
            </a:r>
          </a:p>
          <a:p>
            <a:r>
              <a:rPr lang="en-US" altLang="zh-CN" sz="2000" dirty="0"/>
              <a:t>else{</a:t>
            </a:r>
          </a:p>
          <a:p>
            <a:r>
              <a:rPr lang="en-US" altLang="zh-CN" sz="2000" dirty="0"/>
              <a:t>if(element&lt;T-&gt;data)   T-&gt;</a:t>
            </a:r>
            <a:r>
              <a:rPr lang="en-US" altLang="zh-CN" sz="2000" dirty="0" err="1"/>
              <a:t>lchild</a:t>
            </a:r>
            <a:r>
              <a:rPr lang="en-US" altLang="zh-CN" sz="2000" dirty="0"/>
              <a:t> = </a:t>
            </a:r>
            <a:r>
              <a:rPr lang="en-US" altLang="zh-CN" sz="2000" dirty="0" err="1"/>
              <a:t>deleteData</a:t>
            </a:r>
            <a:r>
              <a:rPr lang="en-US" altLang="zh-CN" sz="2000" dirty="0"/>
              <a:t>(T-&gt;</a:t>
            </a:r>
            <a:r>
              <a:rPr lang="en-US" altLang="zh-CN" sz="2000" dirty="0" err="1"/>
              <a:t>lchild,element</a:t>
            </a:r>
            <a:r>
              <a:rPr lang="en-US" altLang="zh-CN" sz="2000" dirty="0"/>
              <a:t>);</a:t>
            </a:r>
          </a:p>
          <a:p>
            <a:r>
              <a:rPr lang="en-US" altLang="zh-CN" sz="2000" dirty="0"/>
              <a:t>else if(element&gt;T-&gt;data)    T-&gt;</a:t>
            </a:r>
            <a:r>
              <a:rPr lang="en-US" altLang="zh-CN" sz="2000" dirty="0" err="1"/>
              <a:t>rchild</a:t>
            </a:r>
            <a:r>
              <a:rPr lang="en-US" altLang="zh-CN" sz="2000" dirty="0"/>
              <a:t> = </a:t>
            </a:r>
            <a:r>
              <a:rPr lang="en-US" altLang="zh-CN" sz="2000" dirty="0" err="1"/>
              <a:t>deleteData</a:t>
            </a:r>
            <a:r>
              <a:rPr lang="en-US" altLang="zh-CN" sz="2000" dirty="0"/>
              <a:t>(T-&gt;</a:t>
            </a:r>
            <a:r>
              <a:rPr lang="en-US" altLang="zh-CN" sz="2000" dirty="0" err="1"/>
              <a:t>rchild,element</a:t>
            </a:r>
            <a:r>
              <a:rPr lang="en-US" altLang="zh-CN" sz="2000" dirty="0"/>
              <a:t>);</a:t>
            </a:r>
          </a:p>
          <a:p>
            <a:r>
              <a:rPr lang="en-US" altLang="zh-CN" sz="2000" dirty="0"/>
              <a:t>else{</a:t>
            </a:r>
          </a:p>
          <a:p>
            <a:r>
              <a:rPr lang="en-US" altLang="zh-CN" sz="2000" dirty="0"/>
              <a:t>  if(T-&gt;</a:t>
            </a:r>
            <a:r>
              <a:rPr lang="en-US" altLang="zh-CN" sz="2000" dirty="0" err="1"/>
              <a:t>lchild</a:t>
            </a:r>
            <a:r>
              <a:rPr lang="en-US" altLang="zh-CN" sz="2000" dirty="0"/>
              <a:t> &amp;&amp; T-&gt;</a:t>
            </a:r>
            <a:r>
              <a:rPr lang="en-US" altLang="zh-CN" sz="2000" dirty="0" err="1"/>
              <a:t>rchild</a:t>
            </a:r>
            <a:r>
              <a:rPr lang="en-US" altLang="zh-CN" sz="2000" dirty="0"/>
              <a:t> )  {</a:t>
            </a:r>
          </a:p>
          <a:p>
            <a:r>
              <a:rPr lang="en-US" altLang="zh-CN" sz="2000" dirty="0"/>
              <a:t>      </a:t>
            </a:r>
            <a:r>
              <a:rPr lang="en-US" altLang="zh-CN" sz="2000" dirty="0" err="1"/>
              <a:t>pTree</a:t>
            </a:r>
            <a:r>
              <a:rPr lang="en-US" altLang="zh-CN" sz="2000" dirty="0"/>
              <a:t> </a:t>
            </a:r>
            <a:r>
              <a:rPr lang="en-US" altLang="zh-CN" sz="2000" dirty="0" err="1"/>
              <a:t>tmp</a:t>
            </a:r>
            <a:r>
              <a:rPr lang="en-US" altLang="zh-CN" sz="2000" dirty="0"/>
              <a:t> = </a:t>
            </a:r>
            <a:r>
              <a:rPr lang="en-US" altLang="zh-CN" sz="2000" dirty="0" err="1"/>
              <a:t>findMin</a:t>
            </a:r>
            <a:r>
              <a:rPr lang="en-US" altLang="zh-CN" sz="2000" dirty="0"/>
              <a:t>(T-&gt;</a:t>
            </a:r>
            <a:r>
              <a:rPr lang="en-US" altLang="zh-CN" sz="2000" dirty="0" err="1"/>
              <a:t>rchild</a:t>
            </a:r>
            <a:r>
              <a:rPr lang="en-US" altLang="zh-CN" sz="2000" dirty="0"/>
              <a:t>);</a:t>
            </a:r>
          </a:p>
          <a:p>
            <a:r>
              <a:rPr lang="en-US" altLang="zh-CN" sz="2000" dirty="0"/>
              <a:t>      T-&gt;data = </a:t>
            </a:r>
            <a:r>
              <a:rPr lang="en-US" altLang="zh-CN" sz="2000" dirty="0" err="1"/>
              <a:t>tmp</a:t>
            </a:r>
            <a:r>
              <a:rPr lang="en-US" altLang="zh-CN" sz="2000" dirty="0"/>
              <a:t>-&gt;data;</a:t>
            </a:r>
          </a:p>
          <a:p>
            <a:r>
              <a:rPr lang="en-US" altLang="zh-CN" sz="2000" dirty="0"/>
              <a:t>       T-&gt;</a:t>
            </a:r>
            <a:r>
              <a:rPr lang="en-US" altLang="zh-CN" sz="2000" dirty="0" err="1"/>
              <a:t>rchild</a:t>
            </a:r>
            <a:r>
              <a:rPr lang="en-US" altLang="zh-CN" sz="2000" dirty="0"/>
              <a:t> = </a:t>
            </a:r>
            <a:r>
              <a:rPr lang="en-US" altLang="zh-CN" sz="2000" dirty="0" err="1"/>
              <a:t>deleteData</a:t>
            </a:r>
            <a:r>
              <a:rPr lang="en-US" altLang="zh-CN" sz="2000" dirty="0"/>
              <a:t>(T-&gt;</a:t>
            </a:r>
            <a:r>
              <a:rPr lang="en-US" altLang="zh-CN" sz="2000" dirty="0" err="1"/>
              <a:t>rchild,tmp</a:t>
            </a:r>
            <a:r>
              <a:rPr lang="en-US" altLang="zh-CN" sz="2000" dirty="0"/>
              <a:t>-&gt;data);</a:t>
            </a:r>
          </a:p>
          <a:p>
            <a:r>
              <a:rPr lang="en-US" altLang="zh-CN" sz="2000" dirty="0"/>
              <a:t>   }</a:t>
            </a:r>
          </a:p>
          <a:p>
            <a:r>
              <a:rPr lang="en-US" altLang="zh-CN" sz="2000" dirty="0"/>
              <a:t>  else if(T-&gt;</a:t>
            </a:r>
            <a:r>
              <a:rPr lang="en-US" altLang="zh-CN" sz="2000" dirty="0" err="1"/>
              <a:t>lchild</a:t>
            </a:r>
            <a:r>
              <a:rPr lang="en-US" altLang="zh-CN" sz="2000" dirty="0"/>
              <a:t>==NULL)      T=T-&gt;</a:t>
            </a:r>
            <a:r>
              <a:rPr lang="en-US" altLang="zh-CN" sz="2000" dirty="0" err="1"/>
              <a:t>rchild</a:t>
            </a:r>
            <a:r>
              <a:rPr lang="en-US" altLang="zh-CN" sz="2000" dirty="0"/>
              <a:t>;</a:t>
            </a:r>
          </a:p>
          <a:p>
            <a:r>
              <a:rPr lang="en-US" altLang="zh-CN" sz="2000" dirty="0"/>
              <a:t>  else  if(T-&gt;</a:t>
            </a:r>
            <a:r>
              <a:rPr lang="en-US" altLang="zh-CN" sz="2000" dirty="0" err="1"/>
              <a:t>rchild</a:t>
            </a:r>
            <a:r>
              <a:rPr lang="en-US" altLang="zh-CN" sz="2000" dirty="0"/>
              <a:t>==NULL)     T=T-&gt;</a:t>
            </a:r>
            <a:r>
              <a:rPr lang="en-US" altLang="zh-CN" sz="2000" dirty="0" err="1"/>
              <a:t>lchild</a:t>
            </a:r>
            <a:r>
              <a:rPr lang="en-US" altLang="zh-CN" sz="2000" dirty="0"/>
              <a:t>;</a:t>
            </a:r>
          </a:p>
          <a:p>
            <a:r>
              <a:rPr lang="en-US" altLang="zh-CN" sz="2000" dirty="0"/>
              <a:t>}  </a:t>
            </a:r>
          </a:p>
          <a:p>
            <a:r>
              <a:rPr lang="en-US" altLang="zh-CN" sz="2000" dirty="0"/>
              <a:t>return T;</a:t>
            </a:r>
          </a:p>
          <a:p>
            <a:r>
              <a:rPr lang="en-US" altLang="zh-CN" sz="2000" dirty="0"/>
              <a:t>} </a:t>
            </a:r>
          </a:p>
          <a:p>
            <a:r>
              <a:rPr lang="en-US" altLang="zh-CN" sz="2000" dirty="0"/>
              <a:t>}</a:t>
            </a:r>
            <a:endParaRPr lang="zh-CN" altLang="en-US" sz="2000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2375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最佳二叉排序树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1518" y="1341438"/>
            <a:ext cx="8153400" cy="4784725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对同一关键码集合</a:t>
            </a:r>
            <a:r>
              <a:rPr lang="en-US" altLang="zh-CN" dirty="0"/>
              <a:t>, </a:t>
            </a:r>
            <a:r>
              <a:rPr lang="zh-CN" altLang="en-US" dirty="0"/>
              <a:t>不同的元素插入顺序</a:t>
            </a:r>
            <a:r>
              <a:rPr lang="en-US" altLang="zh-CN" dirty="0"/>
              <a:t>, </a:t>
            </a:r>
            <a:r>
              <a:rPr lang="zh-CN" altLang="en-US" dirty="0"/>
              <a:t>可能构造</a:t>
            </a:r>
            <a:r>
              <a:rPr lang="en-US" altLang="zh-CN" dirty="0"/>
              <a:t>n!</a:t>
            </a:r>
            <a:r>
              <a:rPr lang="zh-CN" altLang="en-US" dirty="0"/>
              <a:t>个不同（高度和形态）的二叉排序树</a:t>
            </a:r>
            <a:endParaRPr lang="en-US" altLang="zh-CN" dirty="0"/>
          </a:p>
          <a:p>
            <a:pPr>
              <a:lnSpc>
                <a:spcPts val="3500"/>
              </a:lnSpc>
            </a:pPr>
            <a:endParaRPr lang="en-US" altLang="zh-CN" dirty="0"/>
          </a:p>
          <a:p>
            <a:pPr>
              <a:lnSpc>
                <a:spcPts val="3500"/>
              </a:lnSpc>
            </a:pPr>
            <a:r>
              <a:rPr lang="zh-CN" altLang="en-US" dirty="0"/>
              <a:t>哪种二叉排序树的检索效率最高？即具有最小平均比较次数？</a:t>
            </a:r>
          </a:p>
          <a:p>
            <a:pPr>
              <a:lnSpc>
                <a:spcPts val="3500"/>
              </a:lnSpc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12511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最佳二叉排序树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对扩充二叉排序树，检索一个关键码的平均比较次数为</a:t>
            </a:r>
            <a:r>
              <a:rPr lang="en-US" altLang="zh-CN" sz="2400" dirty="0"/>
              <a:t>:</a:t>
            </a:r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r>
              <a:rPr lang="en-US" altLang="zh-CN" sz="2000" dirty="0"/>
              <a:t>l</a:t>
            </a:r>
            <a:r>
              <a:rPr lang="en-US" altLang="zh-CN" sz="2000" baseline="-25000" dirty="0"/>
              <a:t>i</a:t>
            </a:r>
            <a:r>
              <a:rPr lang="zh-CN" altLang="en-US" sz="2000" dirty="0"/>
              <a:t>：第</a:t>
            </a:r>
            <a:r>
              <a:rPr lang="en-US" altLang="zh-CN" sz="2000" dirty="0" err="1"/>
              <a:t>i</a:t>
            </a:r>
            <a:r>
              <a:rPr lang="zh-CN" altLang="en-US" sz="2000" dirty="0"/>
              <a:t>个内部结点的层数；</a:t>
            </a:r>
            <a:r>
              <a:rPr lang="en-US" altLang="zh-CN" sz="2000" dirty="0" err="1"/>
              <a:t>l'</a:t>
            </a:r>
            <a:r>
              <a:rPr lang="en-US" altLang="zh-CN" sz="2000" baseline="-25000" dirty="0" err="1"/>
              <a:t>i</a:t>
            </a:r>
            <a:r>
              <a:rPr lang="zh-CN" altLang="en-US" sz="2000" dirty="0"/>
              <a:t>是第</a:t>
            </a:r>
            <a:r>
              <a:rPr lang="en-US" altLang="zh-CN" sz="2000" dirty="0" err="1"/>
              <a:t>i</a:t>
            </a:r>
            <a:r>
              <a:rPr lang="zh-CN" altLang="en-US" sz="2000" dirty="0"/>
              <a:t>个外部结点的层数</a:t>
            </a:r>
            <a:endParaRPr lang="en-US" altLang="zh-CN" sz="2000" dirty="0"/>
          </a:p>
          <a:p>
            <a:pPr lvl="1"/>
            <a:r>
              <a:rPr lang="en-US" altLang="zh-CN" sz="2000" dirty="0"/>
              <a:t>p</a:t>
            </a:r>
            <a:r>
              <a:rPr lang="en-US" altLang="zh-CN" sz="2000" baseline="-25000" dirty="0"/>
              <a:t>i</a:t>
            </a:r>
            <a:r>
              <a:rPr lang="zh-CN" altLang="en-US" sz="2000" dirty="0"/>
              <a:t>是检索第</a:t>
            </a:r>
            <a:r>
              <a:rPr lang="en-US" altLang="zh-CN" sz="2000" dirty="0" err="1"/>
              <a:t>i</a:t>
            </a:r>
            <a:r>
              <a:rPr lang="zh-CN" altLang="en-US" sz="2000" dirty="0"/>
              <a:t>个内部结点关键码的频数</a:t>
            </a:r>
            <a:r>
              <a:rPr lang="en-US" altLang="zh-CN" sz="2000" dirty="0"/>
              <a:t>; q</a:t>
            </a:r>
            <a:r>
              <a:rPr lang="en-US" altLang="zh-CN" sz="2000" baseline="-25000" dirty="0"/>
              <a:t>i</a:t>
            </a:r>
            <a:r>
              <a:rPr lang="zh-CN" altLang="en-US" sz="2000" dirty="0"/>
              <a:t>是检索第</a:t>
            </a:r>
            <a:r>
              <a:rPr lang="en-US" altLang="zh-CN" sz="2000" dirty="0" err="1"/>
              <a:t>i</a:t>
            </a:r>
            <a:r>
              <a:rPr lang="zh-CN" altLang="en-US" sz="2000" dirty="0"/>
              <a:t>个外部结点关键码的频数</a:t>
            </a:r>
            <a:r>
              <a:rPr lang="en-US" altLang="zh-CN" sz="2000" dirty="0"/>
              <a:t>, q</a:t>
            </a:r>
            <a:r>
              <a:rPr lang="en-US" altLang="zh-CN" sz="2000" baseline="-25000" dirty="0"/>
              <a:t>i</a:t>
            </a:r>
            <a:r>
              <a:rPr lang="zh-CN" altLang="en-US" sz="2000" dirty="0" err="1"/>
              <a:t>和</a:t>
            </a:r>
            <a:r>
              <a:rPr lang="en-US" altLang="zh-CN" sz="2000" dirty="0"/>
              <a:t>p</a:t>
            </a:r>
            <a:r>
              <a:rPr lang="en-US" altLang="zh-CN" sz="2000" baseline="-25000" dirty="0"/>
              <a:t>i</a:t>
            </a:r>
            <a:r>
              <a:rPr lang="zh-CN" altLang="en-US" sz="2000" dirty="0"/>
              <a:t>也叫结点的权</a:t>
            </a:r>
            <a:endParaRPr lang="en-US" altLang="zh-CN" sz="2000" dirty="0"/>
          </a:p>
          <a:p>
            <a:pPr lvl="1"/>
            <a:r>
              <a:rPr lang="en-US" altLang="zh-CN" sz="2000" dirty="0"/>
              <a:t>p</a:t>
            </a:r>
            <a:r>
              <a:rPr lang="en-US" altLang="zh-CN" sz="2000" baseline="-25000" dirty="0"/>
              <a:t>i</a:t>
            </a:r>
            <a:r>
              <a:rPr lang="en-US" altLang="zh-CN" sz="2000" dirty="0"/>
              <a:t> /w</a:t>
            </a:r>
            <a:r>
              <a:rPr lang="zh-CN" altLang="en-US" sz="2000" dirty="0"/>
              <a:t>是检索第</a:t>
            </a:r>
            <a:r>
              <a:rPr lang="en-US" altLang="zh-CN" sz="2000" dirty="0" err="1"/>
              <a:t>i</a:t>
            </a:r>
            <a:r>
              <a:rPr lang="zh-CN" altLang="en-US" sz="2000" dirty="0"/>
              <a:t>个内部结点关键码的概率</a:t>
            </a:r>
            <a:r>
              <a:rPr lang="en-US" altLang="zh-CN" sz="2000" dirty="0"/>
              <a:t>, q</a:t>
            </a:r>
            <a:r>
              <a:rPr lang="en-US" altLang="zh-CN" sz="2000" baseline="-25000" dirty="0"/>
              <a:t>i</a:t>
            </a:r>
            <a:r>
              <a:rPr lang="en-US" altLang="zh-CN" sz="2000" dirty="0"/>
              <a:t> /w</a:t>
            </a:r>
            <a:r>
              <a:rPr lang="zh-CN" altLang="en-US" sz="2000" dirty="0"/>
              <a:t>是被检索的关键码属于第</a:t>
            </a:r>
            <a:r>
              <a:rPr lang="en-US" altLang="zh-CN" sz="2000" dirty="0" err="1"/>
              <a:t>i</a:t>
            </a:r>
            <a:r>
              <a:rPr lang="zh-CN" altLang="en-US" sz="2000" dirty="0"/>
              <a:t>个外部结点关键码集合的概率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/>
              <p:cNvSpPr txBox="1"/>
              <p:nvPr/>
            </p:nvSpPr>
            <p:spPr>
              <a:xfrm>
                <a:off x="2580968" y="1937821"/>
                <a:ext cx="3678122" cy="8487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+1)</m:t>
                              </m:r>
                            </m:e>
                          </m:nary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e>
                          </m:nary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0968" y="1937821"/>
                <a:ext cx="3678122" cy="84875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3378942" y="5427406"/>
                <a:ext cx="2082173" cy="8487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8942" y="5427406"/>
                <a:ext cx="2082173" cy="84875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6186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最佳二叉排序树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最佳二叉排序树</a:t>
            </a:r>
            <a:r>
              <a:rPr lang="en-US" altLang="zh-CN" sz="2400" dirty="0"/>
              <a:t>: E(n)</a:t>
            </a:r>
            <a:r>
              <a:rPr lang="zh-CN" altLang="en-US" sz="2400" dirty="0"/>
              <a:t>最小的二叉排序树</a:t>
            </a:r>
            <a:endParaRPr lang="en-US" altLang="zh-CN" sz="2400" dirty="0"/>
          </a:p>
          <a:p>
            <a:pPr lvl="1"/>
            <a:r>
              <a:rPr lang="zh-CN" altLang="en-US" sz="2000" dirty="0"/>
              <a:t>根结点的关键码确定</a:t>
            </a:r>
            <a:r>
              <a:rPr lang="en-US" altLang="zh-CN" sz="2000" dirty="0"/>
              <a:t>, </a:t>
            </a:r>
            <a:r>
              <a:rPr lang="zh-CN" altLang="en-US" sz="2000" dirty="0"/>
              <a:t>左右子树的关键码集合也惟一确定</a:t>
            </a:r>
            <a:endParaRPr lang="en-US" altLang="zh-CN" sz="2000" dirty="0"/>
          </a:p>
          <a:p>
            <a:pPr lvl="1"/>
            <a:r>
              <a:rPr lang="zh-CN" altLang="en-US" sz="2000" dirty="0"/>
              <a:t>左右子树也是最佳二叉排序树</a:t>
            </a:r>
          </a:p>
          <a:p>
            <a:pPr lvl="1"/>
            <a:r>
              <a:rPr lang="zh-CN" altLang="en-US" sz="2000" dirty="0"/>
              <a:t>如何构造最佳二叉排序树</a:t>
            </a:r>
            <a:r>
              <a:rPr lang="en-US" altLang="zh-CN" sz="2000" dirty="0"/>
              <a:t>?</a:t>
            </a:r>
          </a:p>
          <a:p>
            <a:pPr lvl="2"/>
            <a:r>
              <a:rPr lang="zh-CN" altLang="en-US" sz="1800" dirty="0"/>
              <a:t>等概率检索情况下的最佳二叉排序树</a:t>
            </a:r>
          </a:p>
          <a:p>
            <a:pPr lvl="2"/>
            <a:r>
              <a:rPr lang="zh-CN" altLang="en-US" dirty="0"/>
              <a:t>不等概率检索情况下的最佳二叉排序树</a:t>
            </a:r>
          </a:p>
          <a:p>
            <a:pPr lvl="2"/>
            <a:endParaRPr lang="zh-CN" altLang="en-US" dirty="0"/>
          </a:p>
          <a:p>
            <a:pPr lvl="2"/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5316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28613" y="249238"/>
            <a:ext cx="5181600" cy="60642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4400" dirty="0">
                <a:sym typeface="Comic Sans MS" pitchFamily="66" charset="0"/>
              </a:rPr>
              <a:t>内容概要</a:t>
            </a:r>
          </a:p>
        </p:txBody>
      </p:sp>
      <p:sp>
        <p:nvSpPr>
          <p:cNvPr id="17411" name="AutoShape 15"/>
          <p:cNvSpPr>
            <a:spLocks noChangeArrowheads="1"/>
          </p:cNvSpPr>
          <p:nvPr/>
        </p:nvSpPr>
        <p:spPr bwMode="auto">
          <a:xfrm>
            <a:off x="2430463" y="2522538"/>
            <a:ext cx="4579937" cy="528637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accent1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1" hangingPunct="1">
              <a:spcBef>
                <a:spcPct val="50000"/>
              </a:spcBef>
              <a:buFont typeface="Arial" charset="0"/>
              <a:buNone/>
            </a:pPr>
            <a:endParaRPr lang="zh-CN" altLang="zh-CN" sz="4000">
              <a:solidFill>
                <a:srgbClr val="555555"/>
              </a:solidFill>
              <a:latin typeface="黑体" pitchFamily="49" charset="-122"/>
              <a:ea typeface="黑体" pitchFamily="49" charset="-122"/>
              <a:sym typeface="微软雅黑" pitchFamily="34" charset="-122"/>
            </a:endParaRPr>
          </a:p>
        </p:txBody>
      </p:sp>
      <p:sp>
        <p:nvSpPr>
          <p:cNvPr id="17412" name="AutoShape 16"/>
          <p:cNvSpPr>
            <a:spLocks noChangeArrowheads="1"/>
          </p:cNvSpPr>
          <p:nvPr/>
        </p:nvSpPr>
        <p:spPr bwMode="auto">
          <a:xfrm>
            <a:off x="2028825" y="2384425"/>
            <a:ext cx="723900" cy="793750"/>
          </a:xfrm>
          <a:prstGeom prst="diamond">
            <a:avLst/>
          </a:prstGeom>
          <a:solidFill>
            <a:schemeClr val="accent1"/>
          </a:solidFill>
          <a:ln w="254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spcBef>
                <a:spcPct val="50000"/>
              </a:spcBef>
              <a:buFont typeface="Arial" charset="0"/>
              <a:buNone/>
            </a:pPr>
            <a:endParaRPr lang="zh-CN" altLang="zh-CN" sz="4000">
              <a:solidFill>
                <a:srgbClr val="555555"/>
              </a:solidFill>
              <a:latin typeface="黑体" pitchFamily="49" charset="-122"/>
              <a:ea typeface="黑体" pitchFamily="49" charset="-122"/>
              <a:sym typeface="微软雅黑" pitchFamily="34" charset="-122"/>
            </a:endParaRPr>
          </a:p>
        </p:txBody>
      </p:sp>
      <p:sp>
        <p:nvSpPr>
          <p:cNvPr id="17413" name="Text Box 17"/>
          <p:cNvSpPr>
            <a:spLocks noChangeArrowheads="1"/>
          </p:cNvSpPr>
          <p:nvPr/>
        </p:nvSpPr>
        <p:spPr bwMode="auto">
          <a:xfrm>
            <a:off x="2928938" y="2586038"/>
            <a:ext cx="31813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buFont typeface="Arial" charset="0"/>
              <a:buNone/>
            </a:pPr>
            <a:r>
              <a:rPr lang="zh-CN" altLang="en-US" sz="2400" dirty="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rPr>
              <a:t>字符树</a:t>
            </a:r>
            <a:endParaRPr lang="zh-CN" altLang="en-US" dirty="0">
              <a:solidFill>
                <a:srgbClr val="555555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4" name="Text Box 18"/>
          <p:cNvSpPr>
            <a:spLocks noChangeArrowheads="1"/>
          </p:cNvSpPr>
          <p:nvPr/>
        </p:nvSpPr>
        <p:spPr bwMode="auto">
          <a:xfrm>
            <a:off x="2195513" y="2498725"/>
            <a:ext cx="33855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2400">
                <a:solidFill>
                  <a:srgbClr val="F9F9F9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rPr>
              <a:t>2</a:t>
            </a:r>
            <a:endParaRPr lang="zh-CN" altLang="en-US">
              <a:solidFill>
                <a:srgbClr val="555555"/>
              </a:solidFill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17415" name="Group 7"/>
          <p:cNvGrpSpPr>
            <a:grpSpLocks/>
          </p:cNvGrpSpPr>
          <p:nvPr/>
        </p:nvGrpSpPr>
        <p:grpSpPr bwMode="auto">
          <a:xfrm>
            <a:off x="2084388" y="5138738"/>
            <a:ext cx="4946650" cy="784225"/>
            <a:chOff x="0" y="0"/>
            <a:chExt cx="2976" cy="432"/>
          </a:xfrm>
        </p:grpSpPr>
        <p:sp>
          <p:nvSpPr>
            <p:cNvPr id="17431" name="AutoShape 20"/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32" name="AutoShape 21"/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hlink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33" name="Text Box 22"/>
            <p:cNvSpPr>
              <a:spLocks noChangeArrowheads="1"/>
            </p:cNvSpPr>
            <p:nvPr/>
          </p:nvSpPr>
          <p:spPr bwMode="auto">
            <a:xfrm>
              <a:off x="384" y="110"/>
              <a:ext cx="2160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2400" dirty="0">
                  <a:solidFill>
                    <a:srgbClr val="555555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索引文件</a:t>
              </a:r>
              <a:endParaRPr lang="zh-CN" altLang="zh-CN" dirty="0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7434" name="Text Box 23"/>
            <p:cNvSpPr>
              <a:spLocks noChangeArrowheads="1"/>
            </p:cNvSpPr>
            <p:nvPr/>
          </p:nvSpPr>
          <p:spPr bwMode="auto">
            <a:xfrm>
              <a:off x="99" y="62"/>
              <a:ext cx="204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2400">
                  <a:solidFill>
                    <a:srgbClr val="F9F9F9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5</a:t>
              </a:r>
              <a:endParaRPr lang="zh-CN" altLang="en-US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17416" name="Group 12"/>
          <p:cNvGrpSpPr>
            <a:grpSpLocks/>
          </p:cNvGrpSpPr>
          <p:nvPr/>
        </p:nvGrpSpPr>
        <p:grpSpPr bwMode="auto">
          <a:xfrm>
            <a:off x="2084388" y="4203700"/>
            <a:ext cx="4981575" cy="793750"/>
            <a:chOff x="0" y="0"/>
            <a:chExt cx="2976" cy="432"/>
          </a:xfrm>
        </p:grpSpPr>
        <p:sp>
          <p:nvSpPr>
            <p:cNvPr id="17427" name="AutoShape 15"/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8" name="AutoShape 16"/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9" name="Text Box 17"/>
            <p:cNvSpPr>
              <a:spLocks noChangeArrowheads="1"/>
            </p:cNvSpPr>
            <p:nvPr/>
          </p:nvSpPr>
          <p:spPr bwMode="auto">
            <a:xfrm>
              <a:off x="486" y="96"/>
              <a:ext cx="2159" cy="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2400" dirty="0">
                  <a:solidFill>
                    <a:srgbClr val="555555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最佳、平衡二叉排序树</a:t>
              </a:r>
            </a:p>
          </p:txBody>
        </p:sp>
        <p:sp>
          <p:nvSpPr>
            <p:cNvPr id="17430" name="Text Box 18"/>
            <p:cNvSpPr>
              <a:spLocks noChangeArrowheads="1"/>
            </p:cNvSpPr>
            <p:nvPr/>
          </p:nvSpPr>
          <p:spPr bwMode="auto">
            <a:xfrm>
              <a:off x="100" y="62"/>
              <a:ext cx="202" cy="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2400" dirty="0">
                  <a:solidFill>
                    <a:srgbClr val="F9F9F9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4</a:t>
              </a:r>
              <a:endParaRPr lang="zh-CN" altLang="en-US" dirty="0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17417" name="Group 17"/>
          <p:cNvGrpSpPr>
            <a:grpSpLocks/>
          </p:cNvGrpSpPr>
          <p:nvPr/>
        </p:nvGrpSpPr>
        <p:grpSpPr bwMode="auto">
          <a:xfrm>
            <a:off x="2066925" y="3292475"/>
            <a:ext cx="4946650" cy="784225"/>
            <a:chOff x="0" y="0"/>
            <a:chExt cx="2976" cy="432"/>
          </a:xfrm>
        </p:grpSpPr>
        <p:sp>
          <p:nvSpPr>
            <p:cNvPr id="17423" name="AutoShape 20"/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4" name="AutoShape 21"/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hlink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5" name="Text Box 22"/>
            <p:cNvSpPr>
              <a:spLocks noChangeArrowheads="1"/>
            </p:cNvSpPr>
            <p:nvPr/>
          </p:nvSpPr>
          <p:spPr bwMode="auto">
            <a:xfrm>
              <a:off x="384" y="110"/>
              <a:ext cx="2160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2400" dirty="0">
                  <a:solidFill>
                    <a:srgbClr val="555555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二叉排序树</a:t>
              </a:r>
            </a:p>
          </p:txBody>
        </p:sp>
        <p:sp>
          <p:nvSpPr>
            <p:cNvPr id="17426" name="Text Box 23"/>
            <p:cNvSpPr>
              <a:spLocks noChangeArrowheads="1"/>
            </p:cNvSpPr>
            <p:nvPr/>
          </p:nvSpPr>
          <p:spPr bwMode="auto">
            <a:xfrm>
              <a:off x="99" y="62"/>
              <a:ext cx="204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2400">
                  <a:solidFill>
                    <a:srgbClr val="F9F9F9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3</a:t>
              </a:r>
              <a:endParaRPr lang="zh-CN" altLang="en-US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17418" name="Group 22"/>
          <p:cNvGrpSpPr>
            <a:grpSpLocks/>
          </p:cNvGrpSpPr>
          <p:nvPr/>
        </p:nvGrpSpPr>
        <p:grpSpPr bwMode="auto">
          <a:xfrm>
            <a:off x="2032000" y="1497013"/>
            <a:ext cx="4946650" cy="784225"/>
            <a:chOff x="0" y="0"/>
            <a:chExt cx="2976" cy="432"/>
          </a:xfrm>
        </p:grpSpPr>
        <p:sp>
          <p:nvSpPr>
            <p:cNvPr id="17419" name="AutoShape 20"/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0" name="AutoShape 21"/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hlink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1" name="Text Box 22"/>
            <p:cNvSpPr>
              <a:spLocks noChangeArrowheads="1"/>
            </p:cNvSpPr>
            <p:nvPr/>
          </p:nvSpPr>
          <p:spPr bwMode="auto">
            <a:xfrm>
              <a:off x="384" y="110"/>
              <a:ext cx="2160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2400" dirty="0">
                  <a:solidFill>
                    <a:srgbClr val="555555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 </a:t>
              </a:r>
              <a:r>
                <a:rPr lang="zh-CN" altLang="en-US" sz="2400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字典与索引概念</a:t>
              </a:r>
              <a:endParaRPr lang="zh-CN" altLang="en-US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7422" name="Text Box 23"/>
            <p:cNvSpPr>
              <a:spLocks noChangeArrowheads="1"/>
            </p:cNvSpPr>
            <p:nvPr/>
          </p:nvSpPr>
          <p:spPr bwMode="auto">
            <a:xfrm>
              <a:off x="98" y="62"/>
              <a:ext cx="204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2400">
                  <a:solidFill>
                    <a:srgbClr val="F9F9F9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1</a:t>
              </a:r>
              <a:endParaRPr lang="zh-CN" altLang="en-US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9702937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最佳二叉排序树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9716" y="1341439"/>
            <a:ext cx="8627807" cy="841322"/>
          </a:xfrm>
        </p:spPr>
        <p:txBody>
          <a:bodyPr/>
          <a:lstStyle/>
          <a:p>
            <a:r>
              <a:rPr lang="en-US" altLang="zh-CN" sz="2400" dirty="0"/>
              <a:t>K={5,10,18,25,27,41,51,73,99}</a:t>
            </a:r>
            <a:r>
              <a:rPr lang="zh-CN" altLang="en-US" sz="2400" dirty="0"/>
              <a:t>，构造等概率检索情况下的最佳二叉排序树</a:t>
            </a:r>
            <a:endParaRPr lang="en-US" altLang="zh-CN" sz="2400" dirty="0"/>
          </a:p>
          <a:p>
            <a:endParaRPr lang="zh-CN" altLang="en-US" sz="2400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5477103-472B-4936-8176-DA4F8B847B30}"/>
              </a:ext>
            </a:extLst>
          </p:cNvPr>
          <p:cNvGrpSpPr/>
          <p:nvPr/>
        </p:nvGrpSpPr>
        <p:grpSpPr>
          <a:xfrm>
            <a:off x="1401097" y="2385067"/>
            <a:ext cx="6963484" cy="3502227"/>
            <a:chOff x="1401097" y="2385067"/>
            <a:chExt cx="6963484" cy="3502227"/>
          </a:xfrm>
        </p:grpSpPr>
        <p:sp>
          <p:nvSpPr>
            <p:cNvPr id="4" name="椭圆 3"/>
            <p:cNvSpPr/>
            <p:nvPr/>
          </p:nvSpPr>
          <p:spPr bwMode="auto">
            <a:xfrm>
              <a:off x="3890296" y="2385067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27</a:t>
              </a:r>
              <a:endPara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5" name="椭圆 4"/>
            <p:cNvSpPr/>
            <p:nvPr/>
          </p:nvSpPr>
          <p:spPr bwMode="auto">
            <a:xfrm>
              <a:off x="2213897" y="3230142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10</a:t>
              </a:r>
              <a:endPara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6" name="椭圆 5"/>
            <p:cNvSpPr/>
            <p:nvPr/>
          </p:nvSpPr>
          <p:spPr bwMode="auto">
            <a:xfrm>
              <a:off x="5545530" y="3221677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51</a:t>
              </a:r>
              <a:endPara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" name="椭圆 6"/>
            <p:cNvSpPr/>
            <p:nvPr/>
          </p:nvSpPr>
          <p:spPr bwMode="auto">
            <a:xfrm>
              <a:off x="1401097" y="4195342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5</a:t>
              </a:r>
              <a:endPara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4423691" y="4195342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41</a:t>
              </a:r>
              <a:endPara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 bwMode="auto">
            <a:xfrm>
              <a:off x="6692758" y="4195342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73</a:t>
              </a:r>
              <a:endPara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1" name="椭圆 10"/>
            <p:cNvSpPr/>
            <p:nvPr/>
          </p:nvSpPr>
          <p:spPr bwMode="auto">
            <a:xfrm>
              <a:off x="4236229" y="5260761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25</a:t>
              </a:r>
              <a:endPara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12" name="直接连接符 11"/>
            <p:cNvCxnSpPr>
              <a:stCxn id="4" idx="2"/>
              <a:endCxn id="5" idx="7"/>
            </p:cNvCxnSpPr>
            <p:nvPr/>
          </p:nvCxnSpPr>
          <p:spPr bwMode="auto">
            <a:xfrm flipH="1">
              <a:off x="2719769" y="2698334"/>
              <a:ext cx="1170527" cy="62356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直接连接符 12"/>
            <p:cNvCxnSpPr>
              <a:endCxn id="6" idx="1"/>
            </p:cNvCxnSpPr>
            <p:nvPr/>
          </p:nvCxnSpPr>
          <p:spPr bwMode="auto">
            <a:xfrm>
              <a:off x="4496443" y="2699819"/>
              <a:ext cx="1135881" cy="61361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直接连接符 13"/>
            <p:cNvCxnSpPr>
              <a:endCxn id="7" idx="0"/>
            </p:cNvCxnSpPr>
            <p:nvPr/>
          </p:nvCxnSpPr>
          <p:spPr bwMode="auto">
            <a:xfrm flipH="1">
              <a:off x="1697430" y="3756941"/>
              <a:ext cx="613425" cy="438401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直接连接符 14"/>
            <p:cNvCxnSpPr>
              <a:stCxn id="6" idx="3"/>
              <a:endCxn id="8" idx="7"/>
            </p:cNvCxnSpPr>
            <p:nvPr/>
          </p:nvCxnSpPr>
          <p:spPr bwMode="auto">
            <a:xfrm flipH="1">
              <a:off x="4929563" y="3756456"/>
              <a:ext cx="702761" cy="53064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直接连接符 15"/>
            <p:cNvCxnSpPr>
              <a:endCxn id="9" idx="1"/>
            </p:cNvCxnSpPr>
            <p:nvPr/>
          </p:nvCxnSpPr>
          <p:spPr bwMode="auto">
            <a:xfrm>
              <a:off x="6076792" y="3731279"/>
              <a:ext cx="702760" cy="55581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接连接符 16"/>
            <p:cNvCxnSpPr>
              <a:endCxn id="11" idx="0"/>
            </p:cNvCxnSpPr>
            <p:nvPr/>
          </p:nvCxnSpPr>
          <p:spPr bwMode="auto">
            <a:xfrm>
              <a:off x="3722153" y="4731705"/>
              <a:ext cx="810409" cy="52905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9" name="椭圆 18"/>
            <p:cNvSpPr/>
            <p:nvPr/>
          </p:nvSpPr>
          <p:spPr bwMode="auto">
            <a:xfrm>
              <a:off x="3204496" y="4287096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18</a:t>
              </a:r>
              <a:endPara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20" name="直接连接符 19"/>
            <p:cNvCxnSpPr>
              <a:endCxn id="19" idx="0"/>
            </p:cNvCxnSpPr>
            <p:nvPr/>
          </p:nvCxnSpPr>
          <p:spPr bwMode="auto">
            <a:xfrm>
              <a:off x="2690420" y="3758040"/>
              <a:ext cx="810409" cy="52905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1" name="椭圆 20"/>
            <p:cNvSpPr/>
            <p:nvPr/>
          </p:nvSpPr>
          <p:spPr bwMode="auto">
            <a:xfrm>
              <a:off x="7771915" y="5178157"/>
              <a:ext cx="592666" cy="626533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lang="en-US" altLang="zh-CN" sz="1400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9</a:t>
              </a:r>
              <a:r>
                <a:rPr kumimoji="0" lang="en-US" altLang="zh-CN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9</a:t>
              </a:r>
              <a:endPara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22" name="直接连接符 21"/>
            <p:cNvCxnSpPr>
              <a:endCxn id="21" idx="0"/>
            </p:cNvCxnSpPr>
            <p:nvPr/>
          </p:nvCxnSpPr>
          <p:spPr bwMode="auto">
            <a:xfrm>
              <a:off x="7257839" y="4649101"/>
              <a:ext cx="810409" cy="52905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20402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最佳二叉排序树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2353" y="1341438"/>
            <a:ext cx="8558911" cy="4784725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最佳二叉排序树：平均比较次数最小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由于需要预先获知元素的检索概率，才能构造最佳二叉排序树，因此其比较适合静态字典的表示</a:t>
            </a:r>
            <a:r>
              <a:rPr lang="en-US" altLang="zh-CN" dirty="0"/>
              <a:t>, </a:t>
            </a:r>
            <a:r>
              <a:rPr lang="zh-CN" altLang="en-US" dirty="0"/>
              <a:t>不适合动态字典的表示</a:t>
            </a:r>
            <a:endParaRPr lang="en-US" altLang="zh-CN" dirty="0"/>
          </a:p>
          <a:p>
            <a:pPr lvl="1">
              <a:lnSpc>
                <a:spcPts val="3500"/>
              </a:lnSpc>
            </a:pPr>
            <a:r>
              <a:rPr lang="zh-CN" altLang="en-US" sz="2400" dirty="0"/>
              <a:t>不能很好支持动态变化：</a:t>
            </a:r>
            <a:r>
              <a:rPr lang="zh-CN" altLang="en-US" dirty="0"/>
              <a:t>通常动态变化需要导致重新构造最佳二叉排序树</a:t>
            </a:r>
            <a:endParaRPr lang="en-US" altLang="zh-CN" dirty="0"/>
          </a:p>
          <a:p>
            <a:pPr lvl="1">
              <a:lnSpc>
                <a:spcPts val="3500"/>
              </a:lnSpc>
            </a:pPr>
            <a:r>
              <a:rPr lang="zh-CN" altLang="en-US" dirty="0"/>
              <a:t>结点权值不同时构造的时间复杂度较高</a:t>
            </a:r>
            <a:endParaRPr lang="en-US" altLang="zh-CN" dirty="0"/>
          </a:p>
          <a:p>
            <a:pPr marL="368300" lvl="1" indent="0">
              <a:lnSpc>
                <a:spcPts val="3500"/>
              </a:lnSpc>
              <a:buNone/>
            </a:pPr>
            <a:endParaRPr lang="zh-CN" altLang="en-US" dirty="0"/>
          </a:p>
          <a:p>
            <a:pPr>
              <a:lnSpc>
                <a:spcPts val="3500"/>
              </a:lnSpc>
            </a:pPr>
            <a:r>
              <a:rPr lang="zh-CN" altLang="en-US" dirty="0"/>
              <a:t>构造一棵容易调整、“较佳”检索效率的二叉树？</a:t>
            </a:r>
          </a:p>
        </p:txBody>
      </p:sp>
    </p:spTree>
    <p:extLst>
      <p:ext uri="{BB962C8B-B14F-4D97-AF65-F5344CB8AC3E}">
        <p14:creationId xmlns:p14="http://schemas.microsoft.com/office/powerpoint/2010/main" val="3971498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平衡二叉排序树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1729" y="1341439"/>
            <a:ext cx="8819537" cy="1873709"/>
          </a:xfrm>
          <a:solidFill>
            <a:schemeClr val="bg1">
              <a:lumMod val="90000"/>
            </a:schemeClr>
          </a:solidFill>
        </p:spPr>
        <p:txBody>
          <a:bodyPr/>
          <a:lstStyle/>
          <a:p>
            <a:r>
              <a:rPr lang="zh-CN" altLang="en-US" sz="2400" dirty="0"/>
              <a:t>适合动态字典表示的二叉树</a:t>
            </a:r>
          </a:p>
          <a:p>
            <a:r>
              <a:rPr lang="zh-CN" altLang="en-US" sz="2400" dirty="0"/>
              <a:t>不追求最佳，退而求其次，寻求近似最佳解</a:t>
            </a:r>
            <a:endParaRPr lang="en-US" altLang="zh-CN" sz="2400" dirty="0"/>
          </a:p>
          <a:p>
            <a:r>
              <a:rPr lang="zh-CN" altLang="en-US" sz="2400" dirty="0"/>
              <a:t>保证在动态操作中较易通过局部调整进行维护；提供对各种操作的最坏性能保证</a:t>
            </a:r>
          </a:p>
          <a:p>
            <a:endParaRPr lang="en-US" altLang="zh-CN" sz="2400" dirty="0"/>
          </a:p>
        </p:txBody>
      </p:sp>
      <p:sp>
        <p:nvSpPr>
          <p:cNvPr id="4" name="矩形 3"/>
          <p:cNvSpPr/>
          <p:nvPr/>
        </p:nvSpPr>
        <p:spPr>
          <a:xfrm>
            <a:off x="191729" y="3659443"/>
            <a:ext cx="8819537" cy="15024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19088" indent="-319088" defTabSz="0">
              <a:lnSpc>
                <a:spcPts val="3000"/>
              </a:lnSpc>
              <a:spcBef>
                <a:spcPts val="700"/>
              </a:spcBef>
              <a:buClr>
                <a:schemeClr val="accent2"/>
              </a:buClr>
              <a:buSzPct val="60000"/>
              <a:buFont typeface="Wingdings" pitchFamily="2" charset="2"/>
              <a:buChar char=""/>
            </a:pP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  <a:sym typeface="Tw Cen MT"/>
              </a:rPr>
              <a:t>平衡二叉排序树（</a:t>
            </a: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  <a:sym typeface="Tw Cen MT"/>
              </a:rPr>
              <a:t> AVL</a:t>
            </a: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  <a:sym typeface="Tw Cen MT"/>
              </a:rPr>
              <a:t>树）：或是空树，或其左右子树都是平衡二叉排序树，而且左右子树的深度之差的绝对值不超过</a:t>
            </a: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  <a:sym typeface="Tw Cen MT"/>
              </a:rPr>
              <a:t>1</a:t>
            </a:r>
          </a:p>
          <a:p>
            <a:pPr marL="319088" indent="-319088" defTabSz="0">
              <a:lnSpc>
                <a:spcPts val="3000"/>
              </a:lnSpc>
              <a:spcBef>
                <a:spcPts val="700"/>
              </a:spcBef>
              <a:buClr>
                <a:schemeClr val="accent2"/>
              </a:buClr>
              <a:buSzPct val="60000"/>
              <a:buFont typeface="Wingdings" pitchFamily="2" charset="2"/>
              <a:buChar char=""/>
            </a:pPr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  <a:sym typeface="Tw Cen MT"/>
              </a:rPr>
              <a:t>后续讨论均假定所有字典元素的检索概率相等</a:t>
            </a:r>
          </a:p>
          <a:p>
            <a:pPr marL="319088" indent="-319088" defTabSz="0">
              <a:lnSpc>
                <a:spcPts val="3000"/>
              </a:lnSpc>
              <a:spcBef>
                <a:spcPts val="700"/>
              </a:spcBef>
              <a:buClr>
                <a:schemeClr val="accent2"/>
              </a:buClr>
              <a:buSzPct val="60000"/>
              <a:buFont typeface="Wingdings" pitchFamily="2" charset="2"/>
              <a:buChar char=""/>
            </a:pP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  <a:sym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24993016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平衡二叉排序树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2354" y="1341439"/>
            <a:ext cx="8310646" cy="3142072"/>
          </a:xfrm>
        </p:spPr>
        <p:txBody>
          <a:bodyPr/>
          <a:lstStyle/>
          <a:p>
            <a:r>
              <a:rPr lang="zh-CN" altLang="en-US" sz="2400" dirty="0"/>
              <a:t>平衡因子</a:t>
            </a:r>
            <a:r>
              <a:rPr lang="en-US" altLang="zh-CN" sz="2400" dirty="0"/>
              <a:t>BF(Balance Factor) </a:t>
            </a:r>
          </a:p>
          <a:p>
            <a:pPr lvl="1"/>
            <a:r>
              <a:rPr lang="zh-CN" altLang="en-US" sz="2000" dirty="0"/>
              <a:t>结点的右子树与左子树的高度之差称为该结点的平衡因子</a:t>
            </a:r>
            <a:endParaRPr lang="en-US" altLang="zh-CN" sz="2000" dirty="0"/>
          </a:p>
          <a:p>
            <a:pPr lvl="1"/>
            <a:r>
              <a:rPr lang="zh-CN" altLang="en-US" sz="2000" dirty="0"/>
              <a:t>可能取值：</a:t>
            </a:r>
            <a:r>
              <a:rPr lang="en-US" altLang="zh-CN" sz="2000" dirty="0"/>
              <a:t>-1, 0, 1</a:t>
            </a:r>
          </a:p>
          <a:p>
            <a:pPr lvl="1"/>
            <a:endParaRPr lang="zh-CN" altLang="en-US" dirty="0"/>
          </a:p>
          <a:p>
            <a:r>
              <a:rPr lang="en-US" altLang="zh-CN" sz="2400" dirty="0"/>
              <a:t>n</a:t>
            </a:r>
            <a:r>
              <a:rPr lang="zh-CN" altLang="en-US" sz="2400" dirty="0"/>
              <a:t>个结点平衡二叉排序树的高度小于：</a:t>
            </a:r>
            <a:r>
              <a:rPr lang="en-US" altLang="zh-CN" sz="2400" dirty="0"/>
              <a:t>c *log </a:t>
            </a:r>
            <a:r>
              <a:rPr lang="en-US" altLang="zh-CN" sz="2400" baseline="-25000" dirty="0"/>
              <a:t>2</a:t>
            </a:r>
            <a:r>
              <a:rPr lang="en-US" altLang="zh-CN" sz="2400" dirty="0"/>
              <a:t>n (c</a:t>
            </a:r>
            <a:r>
              <a:rPr lang="zh-CN" altLang="en-US" sz="2400" dirty="0"/>
              <a:t>为常量</a:t>
            </a:r>
            <a:r>
              <a:rPr lang="en-US" altLang="zh-CN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262577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平衡二叉排序树：示例</a:t>
            </a:r>
          </a:p>
        </p:txBody>
      </p:sp>
      <p:sp>
        <p:nvSpPr>
          <p:cNvPr id="5" name="椭圆 4"/>
          <p:cNvSpPr/>
          <p:nvPr/>
        </p:nvSpPr>
        <p:spPr bwMode="auto">
          <a:xfrm>
            <a:off x="2205939" y="1648731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1200" dirty="0">
                <a:latin typeface="华文中宋" panose="02010600040101010101" pitchFamily="2" charset="-122"/>
                <a:ea typeface="华文中宋" panose="02010600040101010101" pitchFamily="2" charset="-122"/>
              </a:rPr>
              <a:t>-1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椭圆 5"/>
          <p:cNvSpPr/>
          <p:nvPr/>
        </p:nvSpPr>
        <p:spPr bwMode="auto">
          <a:xfrm>
            <a:off x="1278240" y="2467426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1200" dirty="0">
                <a:latin typeface="华文中宋" panose="02010600040101010101" pitchFamily="2" charset="-122"/>
                <a:ea typeface="华文中宋" panose="02010600040101010101" pitchFamily="2" charset="-122"/>
              </a:rPr>
              <a:t>-1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3036755" y="2467427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200" dirty="0">
                <a:latin typeface="华文中宋" panose="02010600040101010101" pitchFamily="2" charset="-122"/>
                <a:ea typeface="华文中宋" panose="02010600040101010101" pitchFamily="2" charset="-122"/>
              </a:rPr>
              <a:t>-1</a:t>
            </a:r>
            <a:endParaRPr lang="zh-CN" altLang="en-US" sz="1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 bwMode="auto">
          <a:xfrm>
            <a:off x="756932" y="3423858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1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椭圆 8"/>
          <p:cNvSpPr/>
          <p:nvPr/>
        </p:nvSpPr>
        <p:spPr bwMode="auto">
          <a:xfrm>
            <a:off x="2675478" y="3481258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0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1" name="直接连接符 10"/>
          <p:cNvCxnSpPr>
            <a:stCxn id="5" idx="2"/>
            <a:endCxn id="6" idx="0"/>
          </p:cNvCxnSpPr>
          <p:nvPr/>
        </p:nvCxnSpPr>
        <p:spPr bwMode="auto">
          <a:xfrm flipH="1">
            <a:off x="1545708" y="1929952"/>
            <a:ext cx="660231" cy="537474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直接连接符 11"/>
          <p:cNvCxnSpPr>
            <a:stCxn id="5" idx="6"/>
            <a:endCxn id="7" idx="0"/>
          </p:cNvCxnSpPr>
          <p:nvPr/>
        </p:nvCxnSpPr>
        <p:spPr bwMode="auto">
          <a:xfrm>
            <a:off x="2740874" y="1929952"/>
            <a:ext cx="563349" cy="53747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直接连接符 12"/>
          <p:cNvCxnSpPr>
            <a:stCxn id="6" idx="3"/>
            <a:endCxn id="8" idx="0"/>
          </p:cNvCxnSpPr>
          <p:nvPr/>
        </p:nvCxnSpPr>
        <p:spPr bwMode="auto">
          <a:xfrm flipH="1">
            <a:off x="1024400" y="2947499"/>
            <a:ext cx="332179" cy="4763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直接连接符 13"/>
          <p:cNvCxnSpPr>
            <a:stCxn id="7" idx="3"/>
            <a:endCxn id="9" idx="0"/>
          </p:cNvCxnSpPr>
          <p:nvPr/>
        </p:nvCxnSpPr>
        <p:spPr bwMode="auto">
          <a:xfrm flipH="1">
            <a:off x="2942946" y="2947500"/>
            <a:ext cx="172148" cy="5337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椭圆 16"/>
          <p:cNvSpPr/>
          <p:nvPr/>
        </p:nvSpPr>
        <p:spPr bwMode="auto">
          <a:xfrm>
            <a:off x="6625710" y="1648731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1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8" name="椭圆 17"/>
          <p:cNvSpPr/>
          <p:nvPr/>
        </p:nvSpPr>
        <p:spPr bwMode="auto">
          <a:xfrm>
            <a:off x="5698011" y="2467426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-1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9" name="椭圆 18"/>
          <p:cNvSpPr/>
          <p:nvPr/>
        </p:nvSpPr>
        <p:spPr bwMode="auto">
          <a:xfrm>
            <a:off x="7456526" y="2467427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200" dirty="0">
                <a:latin typeface="华文中宋" panose="02010600040101010101" pitchFamily="2" charset="-122"/>
                <a:ea typeface="华文中宋" panose="02010600040101010101" pitchFamily="2" charset="-122"/>
              </a:rPr>
              <a:t>-2</a:t>
            </a:r>
            <a:endParaRPr lang="zh-CN" altLang="en-US" sz="12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 bwMode="auto">
          <a:xfrm>
            <a:off x="5029371" y="3423858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0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1" name="椭圆 20"/>
          <p:cNvSpPr/>
          <p:nvPr/>
        </p:nvSpPr>
        <p:spPr bwMode="auto">
          <a:xfrm>
            <a:off x="6654665" y="3423858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1200" dirty="0">
                <a:latin typeface="华文中宋" panose="02010600040101010101" pitchFamily="2" charset="-122"/>
                <a:ea typeface="华文中宋" panose="02010600040101010101" pitchFamily="2" charset="-122"/>
              </a:rPr>
              <a:t>-1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2" name="椭圆 21"/>
          <p:cNvSpPr/>
          <p:nvPr/>
        </p:nvSpPr>
        <p:spPr bwMode="auto">
          <a:xfrm>
            <a:off x="6055120" y="4498506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0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23" name="直接连接符 22"/>
          <p:cNvCxnSpPr>
            <a:stCxn id="17" idx="2"/>
            <a:endCxn id="18" idx="0"/>
          </p:cNvCxnSpPr>
          <p:nvPr/>
        </p:nvCxnSpPr>
        <p:spPr bwMode="auto">
          <a:xfrm flipH="1">
            <a:off x="5965479" y="1929952"/>
            <a:ext cx="660231" cy="537474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直接连接符 23"/>
          <p:cNvCxnSpPr>
            <a:stCxn id="17" idx="6"/>
            <a:endCxn id="19" idx="0"/>
          </p:cNvCxnSpPr>
          <p:nvPr/>
        </p:nvCxnSpPr>
        <p:spPr bwMode="auto">
          <a:xfrm>
            <a:off x="7160645" y="1929952"/>
            <a:ext cx="563349" cy="53747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直接连接符 24"/>
          <p:cNvCxnSpPr>
            <a:stCxn id="18" idx="3"/>
          </p:cNvCxnSpPr>
          <p:nvPr/>
        </p:nvCxnSpPr>
        <p:spPr bwMode="auto">
          <a:xfrm flipH="1">
            <a:off x="5411807" y="2947499"/>
            <a:ext cx="364543" cy="50598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直接连接符 25"/>
          <p:cNvCxnSpPr>
            <a:stCxn id="19" idx="3"/>
            <a:endCxn id="21" idx="7"/>
          </p:cNvCxnSpPr>
          <p:nvPr/>
        </p:nvCxnSpPr>
        <p:spPr bwMode="auto">
          <a:xfrm flipH="1">
            <a:off x="7111260" y="2947500"/>
            <a:ext cx="423605" cy="55872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直接连接符 26"/>
          <p:cNvCxnSpPr>
            <a:stCxn id="21" idx="3"/>
            <a:endCxn id="22" idx="0"/>
          </p:cNvCxnSpPr>
          <p:nvPr/>
        </p:nvCxnSpPr>
        <p:spPr bwMode="auto">
          <a:xfrm flipH="1">
            <a:off x="6322588" y="3903931"/>
            <a:ext cx="410416" cy="59457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文本框 27"/>
          <p:cNvSpPr txBox="1"/>
          <p:nvPr/>
        </p:nvSpPr>
        <p:spPr>
          <a:xfrm>
            <a:off x="1874668" y="5279766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平衡二叉树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5949169" y="517894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非平衡二叉树</a:t>
            </a:r>
          </a:p>
        </p:txBody>
      </p:sp>
      <p:sp>
        <p:nvSpPr>
          <p:cNvPr id="30" name="椭圆 29"/>
          <p:cNvSpPr/>
          <p:nvPr/>
        </p:nvSpPr>
        <p:spPr bwMode="auto">
          <a:xfrm>
            <a:off x="1730126" y="3453479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0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31" name="直接连接符 30"/>
          <p:cNvCxnSpPr>
            <a:stCxn id="6" idx="5"/>
            <a:endCxn id="30" idx="0"/>
          </p:cNvCxnSpPr>
          <p:nvPr/>
        </p:nvCxnSpPr>
        <p:spPr bwMode="auto">
          <a:xfrm>
            <a:off x="1734836" y="2947499"/>
            <a:ext cx="262758" cy="50598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椭圆 42"/>
          <p:cNvSpPr/>
          <p:nvPr/>
        </p:nvSpPr>
        <p:spPr bwMode="auto">
          <a:xfrm>
            <a:off x="1242854" y="4473537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0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44" name="直接连接符 43"/>
          <p:cNvCxnSpPr>
            <a:endCxn id="43" idx="0"/>
          </p:cNvCxnSpPr>
          <p:nvPr/>
        </p:nvCxnSpPr>
        <p:spPr bwMode="auto">
          <a:xfrm>
            <a:off x="1182413" y="3939780"/>
            <a:ext cx="327909" cy="53375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2565761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03143"/>
            <a:ext cx="8496944" cy="606287"/>
          </a:xfrm>
        </p:spPr>
        <p:txBody>
          <a:bodyPr>
            <a:normAutofit/>
          </a:bodyPr>
          <a:lstStyle/>
          <a:p>
            <a:pPr algn="l"/>
            <a:r>
              <a:rPr lang="zh-CN" altLang="en-US" b="1" dirty="0">
                <a:solidFill>
                  <a:schemeClr val="tx1"/>
                </a:solidFill>
              </a:rPr>
              <a:t>二叉树调整的几种类型</a:t>
            </a:r>
            <a:r>
              <a:rPr lang="zh-CN" altLang="zh-CN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0407D9FB-267D-5AB2-F60F-8DE25B01085C}"/>
              </a:ext>
            </a:extLst>
          </p:cNvPr>
          <p:cNvSpPr/>
          <p:nvPr/>
        </p:nvSpPr>
        <p:spPr bwMode="auto">
          <a:xfrm>
            <a:off x="871857" y="1449949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77361DE-8F08-3D6E-677A-E710911FD406}"/>
              </a:ext>
            </a:extLst>
          </p:cNvPr>
          <p:cNvSpPr/>
          <p:nvPr/>
        </p:nvSpPr>
        <p:spPr bwMode="auto">
          <a:xfrm>
            <a:off x="1702673" y="2268645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F859B1C-3925-5A42-AE9A-C506872C1F81}"/>
              </a:ext>
            </a:extLst>
          </p:cNvPr>
          <p:cNvSpPr/>
          <p:nvPr/>
        </p:nvSpPr>
        <p:spPr bwMode="auto">
          <a:xfrm>
            <a:off x="2381952" y="3242719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1857E0B-D5CB-28AF-30F1-8223B3093051}"/>
              </a:ext>
            </a:extLst>
          </p:cNvPr>
          <p:cNvCxnSpPr>
            <a:stCxn id="2" idx="6"/>
            <a:endCxn id="4" idx="0"/>
          </p:cNvCxnSpPr>
          <p:nvPr/>
        </p:nvCxnSpPr>
        <p:spPr bwMode="auto">
          <a:xfrm>
            <a:off x="1406792" y="1731170"/>
            <a:ext cx="563349" cy="53747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FCDD620-7714-79E4-5C22-680F6DBAD35F}"/>
              </a:ext>
            </a:extLst>
          </p:cNvPr>
          <p:cNvCxnSpPr/>
          <p:nvPr/>
        </p:nvCxnSpPr>
        <p:spPr bwMode="auto">
          <a:xfrm>
            <a:off x="2048479" y="2789902"/>
            <a:ext cx="543470" cy="49400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5AF02501-F5EB-A658-3B5F-85142142FB09}"/>
              </a:ext>
            </a:extLst>
          </p:cNvPr>
          <p:cNvSpPr txBox="1"/>
          <p:nvPr/>
        </p:nvSpPr>
        <p:spPr>
          <a:xfrm>
            <a:off x="546247" y="4057922"/>
            <a:ext cx="6429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RR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型：在右子树的右边插入结点      调整后平衡二叉树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9B82DD1-95BF-82E5-7F79-ADB518D3838C}"/>
              </a:ext>
            </a:extLst>
          </p:cNvPr>
          <p:cNvSpPr/>
          <p:nvPr/>
        </p:nvSpPr>
        <p:spPr bwMode="auto">
          <a:xfrm>
            <a:off x="4572000" y="3043438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5D8684F-8CE4-FA87-5D7A-BCA8C1890E85}"/>
              </a:ext>
            </a:extLst>
          </p:cNvPr>
          <p:cNvSpPr/>
          <p:nvPr/>
        </p:nvSpPr>
        <p:spPr bwMode="auto">
          <a:xfrm>
            <a:off x="5332296" y="2012390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7C616DB-FD72-0AC6-ED0E-77B3AF7D0908}"/>
              </a:ext>
            </a:extLst>
          </p:cNvPr>
          <p:cNvSpPr/>
          <p:nvPr/>
        </p:nvSpPr>
        <p:spPr bwMode="auto">
          <a:xfrm>
            <a:off x="6011575" y="2986464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76EFEDFB-F86D-323F-224C-939308823899}"/>
              </a:ext>
            </a:extLst>
          </p:cNvPr>
          <p:cNvCxnSpPr/>
          <p:nvPr/>
        </p:nvCxnSpPr>
        <p:spPr bwMode="auto">
          <a:xfrm flipV="1">
            <a:off x="4922413" y="2581367"/>
            <a:ext cx="582786" cy="45553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8C79171-2FB3-60AA-BA50-E44CC211AA31}"/>
              </a:ext>
            </a:extLst>
          </p:cNvPr>
          <p:cNvCxnSpPr/>
          <p:nvPr/>
        </p:nvCxnSpPr>
        <p:spPr bwMode="auto">
          <a:xfrm>
            <a:off x="5678102" y="2533647"/>
            <a:ext cx="543470" cy="49400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6CD1861-34B5-F663-63CC-1557E22E1A5F}"/>
              </a:ext>
            </a:extLst>
          </p:cNvPr>
          <p:cNvSpPr txBox="1"/>
          <p:nvPr/>
        </p:nvSpPr>
        <p:spPr>
          <a:xfrm>
            <a:off x="119499" y="4865404"/>
            <a:ext cx="89050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调整的一般做法：从插入结点的位置，逆向向根搜索，找到第一个失去平衡</a:t>
            </a:r>
            <a:endParaRPr lang="en-US" altLang="zh-CN" sz="20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的结点，并沿着刚才的路径，找到连续的三个结点，作为判断调整类型的依据</a:t>
            </a:r>
          </a:p>
        </p:txBody>
      </p:sp>
    </p:spTree>
    <p:extLst>
      <p:ext uri="{BB962C8B-B14F-4D97-AF65-F5344CB8AC3E}">
        <p14:creationId xmlns:p14="http://schemas.microsoft.com/office/powerpoint/2010/main" val="24125227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03143"/>
            <a:ext cx="8496944" cy="606287"/>
          </a:xfrm>
        </p:spPr>
        <p:txBody>
          <a:bodyPr>
            <a:normAutofit/>
          </a:bodyPr>
          <a:lstStyle/>
          <a:p>
            <a:pPr algn="l"/>
            <a:r>
              <a:rPr lang="zh-CN" altLang="en-US" b="1" dirty="0">
                <a:solidFill>
                  <a:schemeClr val="tx1"/>
                </a:solidFill>
              </a:rPr>
              <a:t>二叉树调整的几种类型</a:t>
            </a:r>
            <a:r>
              <a:rPr lang="zh-CN" altLang="zh-CN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0407D9FB-267D-5AB2-F60F-8DE25B01085C}"/>
              </a:ext>
            </a:extLst>
          </p:cNvPr>
          <p:cNvSpPr/>
          <p:nvPr/>
        </p:nvSpPr>
        <p:spPr bwMode="auto">
          <a:xfrm>
            <a:off x="2597086" y="1489806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77361DE-8F08-3D6E-677A-E710911FD406}"/>
              </a:ext>
            </a:extLst>
          </p:cNvPr>
          <p:cNvSpPr/>
          <p:nvPr/>
        </p:nvSpPr>
        <p:spPr bwMode="auto">
          <a:xfrm>
            <a:off x="2118595" y="2747876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F859B1C-3925-5A42-AE9A-C506872C1F81}"/>
              </a:ext>
            </a:extLst>
          </p:cNvPr>
          <p:cNvSpPr/>
          <p:nvPr/>
        </p:nvSpPr>
        <p:spPr bwMode="auto">
          <a:xfrm>
            <a:off x="1851127" y="3960517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1857E0B-D5CB-28AF-30F1-8223B3093051}"/>
              </a:ext>
            </a:extLst>
          </p:cNvPr>
          <p:cNvCxnSpPr/>
          <p:nvPr/>
        </p:nvCxnSpPr>
        <p:spPr bwMode="auto">
          <a:xfrm flipH="1">
            <a:off x="2440887" y="2052247"/>
            <a:ext cx="345567" cy="74905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FCDD620-7714-79E4-5C22-680F6DBAD35F}"/>
              </a:ext>
            </a:extLst>
          </p:cNvPr>
          <p:cNvCxnSpPr/>
          <p:nvPr/>
        </p:nvCxnSpPr>
        <p:spPr bwMode="auto">
          <a:xfrm flipH="1">
            <a:off x="2118595" y="3267684"/>
            <a:ext cx="332447" cy="73826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5AF02501-F5EB-A658-3B5F-85142142FB09}"/>
              </a:ext>
            </a:extLst>
          </p:cNvPr>
          <p:cNvSpPr txBox="1"/>
          <p:nvPr/>
        </p:nvSpPr>
        <p:spPr>
          <a:xfrm>
            <a:off x="546247" y="4761546"/>
            <a:ext cx="63690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LL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型：在左子树的左边插入结点      调整后平衡二叉树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9B82DD1-95BF-82E5-7F79-ADB518D3838C}"/>
              </a:ext>
            </a:extLst>
          </p:cNvPr>
          <p:cNvSpPr/>
          <p:nvPr/>
        </p:nvSpPr>
        <p:spPr bwMode="auto">
          <a:xfrm>
            <a:off x="4572000" y="3043438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5D8684F-8CE4-FA87-5D7A-BCA8C1890E85}"/>
              </a:ext>
            </a:extLst>
          </p:cNvPr>
          <p:cNvSpPr/>
          <p:nvPr/>
        </p:nvSpPr>
        <p:spPr bwMode="auto">
          <a:xfrm>
            <a:off x="5332296" y="2012390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7C616DB-FD72-0AC6-ED0E-77B3AF7D0908}"/>
              </a:ext>
            </a:extLst>
          </p:cNvPr>
          <p:cNvSpPr/>
          <p:nvPr/>
        </p:nvSpPr>
        <p:spPr bwMode="auto">
          <a:xfrm>
            <a:off x="6011575" y="2986464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76EFEDFB-F86D-323F-224C-939308823899}"/>
              </a:ext>
            </a:extLst>
          </p:cNvPr>
          <p:cNvCxnSpPr/>
          <p:nvPr/>
        </p:nvCxnSpPr>
        <p:spPr bwMode="auto">
          <a:xfrm flipV="1">
            <a:off x="4922413" y="2581367"/>
            <a:ext cx="582786" cy="45553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8C79171-2FB3-60AA-BA50-E44CC211AA31}"/>
              </a:ext>
            </a:extLst>
          </p:cNvPr>
          <p:cNvCxnSpPr/>
          <p:nvPr/>
        </p:nvCxnSpPr>
        <p:spPr bwMode="auto">
          <a:xfrm>
            <a:off x="5678102" y="2533647"/>
            <a:ext cx="543470" cy="49400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672546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03143"/>
            <a:ext cx="8496944" cy="606287"/>
          </a:xfrm>
        </p:spPr>
        <p:txBody>
          <a:bodyPr>
            <a:normAutofit/>
          </a:bodyPr>
          <a:lstStyle/>
          <a:p>
            <a:pPr algn="l"/>
            <a:r>
              <a:rPr lang="zh-CN" altLang="en-US" b="1" dirty="0">
                <a:solidFill>
                  <a:schemeClr val="tx1"/>
                </a:solidFill>
              </a:rPr>
              <a:t>二叉树调整的几种类型</a:t>
            </a:r>
            <a:r>
              <a:rPr lang="zh-CN" altLang="zh-CN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0407D9FB-267D-5AB2-F60F-8DE25B01085C}"/>
              </a:ext>
            </a:extLst>
          </p:cNvPr>
          <p:cNvSpPr/>
          <p:nvPr/>
        </p:nvSpPr>
        <p:spPr bwMode="auto">
          <a:xfrm>
            <a:off x="2597086" y="1489806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77361DE-8F08-3D6E-677A-E710911FD406}"/>
              </a:ext>
            </a:extLst>
          </p:cNvPr>
          <p:cNvSpPr/>
          <p:nvPr/>
        </p:nvSpPr>
        <p:spPr bwMode="auto">
          <a:xfrm>
            <a:off x="2118595" y="2747876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F859B1C-3925-5A42-AE9A-C506872C1F81}"/>
              </a:ext>
            </a:extLst>
          </p:cNvPr>
          <p:cNvSpPr/>
          <p:nvPr/>
        </p:nvSpPr>
        <p:spPr bwMode="auto">
          <a:xfrm>
            <a:off x="2752167" y="3955548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1857E0B-D5CB-28AF-30F1-8223B3093051}"/>
              </a:ext>
            </a:extLst>
          </p:cNvPr>
          <p:cNvCxnSpPr/>
          <p:nvPr/>
        </p:nvCxnSpPr>
        <p:spPr bwMode="auto">
          <a:xfrm flipH="1">
            <a:off x="2440887" y="2052247"/>
            <a:ext cx="345567" cy="74905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FCDD620-7714-79E4-5C22-680F6DBAD35F}"/>
              </a:ext>
            </a:extLst>
          </p:cNvPr>
          <p:cNvCxnSpPr/>
          <p:nvPr/>
        </p:nvCxnSpPr>
        <p:spPr bwMode="auto">
          <a:xfrm>
            <a:off x="2561352" y="3229870"/>
            <a:ext cx="381631" cy="75201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5AF02501-F5EB-A658-3B5F-85142142FB09}"/>
              </a:ext>
            </a:extLst>
          </p:cNvPr>
          <p:cNvSpPr txBox="1"/>
          <p:nvPr/>
        </p:nvSpPr>
        <p:spPr>
          <a:xfrm>
            <a:off x="546247" y="4761546"/>
            <a:ext cx="6399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LR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型：在左子树的右边插入结点      调整后平衡二叉树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9B82DD1-95BF-82E5-7F79-ADB518D3838C}"/>
              </a:ext>
            </a:extLst>
          </p:cNvPr>
          <p:cNvSpPr/>
          <p:nvPr/>
        </p:nvSpPr>
        <p:spPr bwMode="auto">
          <a:xfrm>
            <a:off x="4572000" y="3043438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5D8684F-8CE4-FA87-5D7A-BCA8C1890E85}"/>
              </a:ext>
            </a:extLst>
          </p:cNvPr>
          <p:cNvSpPr/>
          <p:nvPr/>
        </p:nvSpPr>
        <p:spPr bwMode="auto">
          <a:xfrm>
            <a:off x="5332296" y="2012390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7C616DB-FD72-0AC6-ED0E-77B3AF7D0908}"/>
              </a:ext>
            </a:extLst>
          </p:cNvPr>
          <p:cNvSpPr/>
          <p:nvPr/>
        </p:nvSpPr>
        <p:spPr bwMode="auto">
          <a:xfrm>
            <a:off x="6011575" y="2986464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76EFEDFB-F86D-323F-224C-939308823899}"/>
              </a:ext>
            </a:extLst>
          </p:cNvPr>
          <p:cNvCxnSpPr/>
          <p:nvPr/>
        </p:nvCxnSpPr>
        <p:spPr bwMode="auto">
          <a:xfrm flipV="1">
            <a:off x="4922413" y="2581367"/>
            <a:ext cx="582786" cy="45553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8C79171-2FB3-60AA-BA50-E44CC211AA31}"/>
              </a:ext>
            </a:extLst>
          </p:cNvPr>
          <p:cNvCxnSpPr/>
          <p:nvPr/>
        </p:nvCxnSpPr>
        <p:spPr bwMode="auto">
          <a:xfrm>
            <a:off x="5678102" y="2533647"/>
            <a:ext cx="543470" cy="49400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8997514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03143"/>
            <a:ext cx="8496944" cy="606287"/>
          </a:xfrm>
        </p:spPr>
        <p:txBody>
          <a:bodyPr>
            <a:normAutofit/>
          </a:bodyPr>
          <a:lstStyle/>
          <a:p>
            <a:pPr algn="l"/>
            <a:r>
              <a:rPr lang="zh-CN" altLang="en-US" b="1" dirty="0">
                <a:solidFill>
                  <a:schemeClr val="tx1"/>
                </a:solidFill>
              </a:rPr>
              <a:t>二叉树调整的几种类型</a:t>
            </a:r>
            <a:r>
              <a:rPr lang="zh-CN" altLang="zh-CN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0407D9FB-267D-5AB2-F60F-8DE25B01085C}"/>
              </a:ext>
            </a:extLst>
          </p:cNvPr>
          <p:cNvSpPr/>
          <p:nvPr/>
        </p:nvSpPr>
        <p:spPr bwMode="auto">
          <a:xfrm>
            <a:off x="2597086" y="1489806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77361DE-8F08-3D6E-677A-E710911FD406}"/>
              </a:ext>
            </a:extLst>
          </p:cNvPr>
          <p:cNvSpPr/>
          <p:nvPr/>
        </p:nvSpPr>
        <p:spPr bwMode="auto">
          <a:xfrm>
            <a:off x="3132425" y="2747876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2F859B1C-3925-5A42-AE9A-C506872C1F81}"/>
              </a:ext>
            </a:extLst>
          </p:cNvPr>
          <p:cNvSpPr/>
          <p:nvPr/>
        </p:nvSpPr>
        <p:spPr bwMode="auto">
          <a:xfrm>
            <a:off x="2635036" y="3946469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1857E0B-D5CB-28AF-30F1-8223B3093051}"/>
              </a:ext>
            </a:extLst>
          </p:cNvPr>
          <p:cNvCxnSpPr/>
          <p:nvPr/>
        </p:nvCxnSpPr>
        <p:spPr bwMode="auto">
          <a:xfrm flipH="1">
            <a:off x="2941535" y="3216818"/>
            <a:ext cx="345567" cy="74905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FCDD620-7714-79E4-5C22-680F6DBAD35F}"/>
              </a:ext>
            </a:extLst>
          </p:cNvPr>
          <p:cNvCxnSpPr/>
          <p:nvPr/>
        </p:nvCxnSpPr>
        <p:spPr bwMode="auto">
          <a:xfrm>
            <a:off x="3027657" y="2012390"/>
            <a:ext cx="381631" cy="75201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5AF02501-F5EB-A658-3B5F-85142142FB09}"/>
              </a:ext>
            </a:extLst>
          </p:cNvPr>
          <p:cNvSpPr txBox="1"/>
          <p:nvPr/>
        </p:nvSpPr>
        <p:spPr>
          <a:xfrm>
            <a:off x="546247" y="4761546"/>
            <a:ext cx="6399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RL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型：在右子树的左边插入结点      调整后平衡二叉树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9B82DD1-95BF-82E5-7F79-ADB518D3838C}"/>
              </a:ext>
            </a:extLst>
          </p:cNvPr>
          <p:cNvSpPr/>
          <p:nvPr/>
        </p:nvSpPr>
        <p:spPr bwMode="auto">
          <a:xfrm>
            <a:off x="4572000" y="3043438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5D8684F-8CE4-FA87-5D7A-BCA8C1890E85}"/>
              </a:ext>
            </a:extLst>
          </p:cNvPr>
          <p:cNvSpPr/>
          <p:nvPr/>
        </p:nvSpPr>
        <p:spPr bwMode="auto">
          <a:xfrm>
            <a:off x="5332296" y="2012390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lang="zh-CN" altLang="en-US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7C616DB-FD72-0AC6-ED0E-77B3AF7D0908}"/>
              </a:ext>
            </a:extLst>
          </p:cNvPr>
          <p:cNvSpPr/>
          <p:nvPr/>
        </p:nvSpPr>
        <p:spPr bwMode="auto">
          <a:xfrm>
            <a:off x="6011575" y="2986464"/>
            <a:ext cx="534935" cy="56244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76EFEDFB-F86D-323F-224C-939308823899}"/>
              </a:ext>
            </a:extLst>
          </p:cNvPr>
          <p:cNvCxnSpPr/>
          <p:nvPr/>
        </p:nvCxnSpPr>
        <p:spPr bwMode="auto">
          <a:xfrm flipV="1">
            <a:off x="4922413" y="2581367"/>
            <a:ext cx="582786" cy="45553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8C79171-2FB3-60AA-BA50-E44CC211AA31}"/>
              </a:ext>
            </a:extLst>
          </p:cNvPr>
          <p:cNvCxnSpPr/>
          <p:nvPr/>
        </p:nvCxnSpPr>
        <p:spPr bwMode="auto">
          <a:xfrm>
            <a:off x="5678102" y="2533647"/>
            <a:ext cx="543470" cy="49400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B729C77F-430D-D612-FAAC-2B96B6AE1DA2}"/>
              </a:ext>
            </a:extLst>
          </p:cNvPr>
          <p:cNvSpPr txBox="1"/>
          <p:nvPr/>
        </p:nvSpPr>
        <p:spPr>
          <a:xfrm>
            <a:off x="546247" y="5564590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调整的一般做法：</a:t>
            </a:r>
          </a:p>
        </p:txBody>
      </p:sp>
    </p:spTree>
    <p:extLst>
      <p:ext uri="{BB962C8B-B14F-4D97-AF65-F5344CB8AC3E}">
        <p14:creationId xmlns:p14="http://schemas.microsoft.com/office/powerpoint/2010/main" val="2678088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0"/>
            <a:ext cx="8496944" cy="2160240"/>
          </a:xfrm>
        </p:spPr>
        <p:txBody>
          <a:bodyPr>
            <a:normAutofit/>
          </a:bodyPr>
          <a:lstStyle/>
          <a:p>
            <a:pPr algn="l"/>
            <a:r>
              <a:rPr lang="zh-CN" altLang="zh-CN" b="1" dirty="0">
                <a:solidFill>
                  <a:schemeClr val="tx1"/>
                </a:solidFill>
              </a:rPr>
              <a:t>从一棵空树开始，按</a:t>
            </a:r>
            <a:r>
              <a:rPr lang="en-US" altLang="zh-CN" b="1" dirty="0">
                <a:solidFill>
                  <a:schemeClr val="tx1"/>
                </a:solidFill>
              </a:rPr>
              <a:t>(5</a:t>
            </a:r>
            <a:r>
              <a:rPr lang="zh-CN" altLang="zh-CN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19</a:t>
            </a:r>
            <a:r>
              <a:rPr lang="zh-CN" altLang="zh-CN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6</a:t>
            </a:r>
            <a:r>
              <a:rPr lang="zh-CN" altLang="zh-CN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22</a:t>
            </a:r>
            <a:r>
              <a:rPr lang="zh-CN" altLang="zh-CN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32, 16</a:t>
            </a:r>
            <a:r>
              <a:rPr lang="zh-CN" altLang="zh-CN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15</a:t>
            </a:r>
            <a:r>
              <a:rPr lang="zh-CN" altLang="zh-CN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30)</a:t>
            </a:r>
            <a:r>
              <a:rPr lang="zh-CN" altLang="zh-CN" b="1" dirty="0">
                <a:solidFill>
                  <a:schemeClr val="tx1"/>
                </a:solidFill>
              </a:rPr>
              <a:t>顺序，依次插入结点，构造一棵平衡二叉树。画出每个结点插入后的情况。</a:t>
            </a:r>
          </a:p>
          <a:p>
            <a:pPr algn="l"/>
            <a:r>
              <a:rPr lang="zh-CN" altLang="zh-CN" b="1" dirty="0">
                <a:solidFill>
                  <a:schemeClr val="tx1"/>
                </a:solidFill>
              </a:rPr>
              <a:t>。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836" y="1493838"/>
            <a:ext cx="9033164" cy="4784725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索引：关键码到地址的转换关系</a:t>
            </a:r>
            <a:endParaRPr lang="en-US" altLang="zh-CN" dirty="0"/>
          </a:p>
          <a:p>
            <a:pPr>
              <a:lnSpc>
                <a:spcPts val="3500"/>
              </a:lnSpc>
            </a:pPr>
            <a:r>
              <a:rPr lang="zh-CN" altLang="en-US" dirty="0"/>
              <a:t>字典的索引：目录表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引入索引就可以将包含大量属性信息并且不等长元素的字典的处理，转换成对仅仅包含关键码到地址对应关系（简单类型并且等长的元素）的索引结构的处理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在检索一个元素时，只要在目录表中找到对应的关键码，马上可以得到对应结点的存储位置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在排序过程中，只要完成目录表中元素（又称索引项）的排序，而不需要移动字典本身的任何结点</a:t>
            </a:r>
          </a:p>
          <a:p>
            <a:pPr>
              <a:lnSpc>
                <a:spcPts val="3500"/>
              </a:lnSpc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573903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6069" y="0"/>
            <a:ext cx="8496944" cy="2160240"/>
          </a:xfrm>
        </p:spPr>
        <p:txBody>
          <a:bodyPr>
            <a:normAutofit/>
          </a:bodyPr>
          <a:lstStyle/>
          <a:p>
            <a:pPr algn="l"/>
            <a:r>
              <a:rPr lang="zh-CN" altLang="zh-CN" b="1" dirty="0">
                <a:solidFill>
                  <a:schemeClr val="tx1"/>
                </a:solidFill>
              </a:rPr>
              <a:t>从一棵空树开始，按</a:t>
            </a:r>
            <a:r>
              <a:rPr lang="en-US" altLang="zh-CN" b="1" dirty="0">
                <a:solidFill>
                  <a:schemeClr val="tx1"/>
                </a:solidFill>
              </a:rPr>
              <a:t>(3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2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1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4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5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6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7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16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15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14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13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12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10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8</a:t>
            </a:r>
            <a:r>
              <a:rPr lang="zh-CN" altLang="en-US" b="1" dirty="0">
                <a:solidFill>
                  <a:schemeClr val="tx1"/>
                </a:solidFill>
              </a:rPr>
              <a:t>，</a:t>
            </a:r>
            <a:r>
              <a:rPr lang="en-US" altLang="zh-CN" b="1" dirty="0">
                <a:solidFill>
                  <a:schemeClr val="tx1"/>
                </a:solidFill>
              </a:rPr>
              <a:t>9)</a:t>
            </a:r>
            <a:r>
              <a:rPr lang="zh-CN" altLang="zh-CN" b="1" dirty="0">
                <a:solidFill>
                  <a:schemeClr val="tx1"/>
                </a:solidFill>
              </a:rPr>
              <a:t>顺序，依次插入结点，构造一棵平衡二叉树。画出每个结点插入后的情况。</a:t>
            </a:r>
          </a:p>
          <a:p>
            <a:pPr algn="l"/>
            <a:r>
              <a:rPr lang="zh-CN" altLang="zh-CN" b="1" dirty="0">
                <a:solidFill>
                  <a:schemeClr val="tx1"/>
                </a:solidFill>
              </a:rPr>
              <a:t>。 </a:t>
            </a:r>
          </a:p>
        </p:txBody>
      </p:sp>
    </p:spTree>
    <p:extLst>
      <p:ext uri="{BB962C8B-B14F-4D97-AF65-F5344CB8AC3E}">
        <p14:creationId xmlns:p14="http://schemas.microsoft.com/office/powerpoint/2010/main" val="5170148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平衡二叉排序树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2354" y="1341438"/>
            <a:ext cx="8153400" cy="4784725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课后拓展：执行插入、删除操作后，如何保持二叉树的平衡性？（课后作业）</a:t>
            </a:r>
            <a:endParaRPr lang="en-US" altLang="zh-CN" dirty="0"/>
          </a:p>
          <a:p>
            <a:pPr>
              <a:lnSpc>
                <a:spcPts val="3500"/>
              </a:lnSpc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330173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索引文件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2354" y="1341438"/>
            <a:ext cx="8153400" cy="4784725"/>
          </a:xfrm>
        </p:spPr>
        <p:txBody>
          <a:bodyPr/>
          <a:lstStyle/>
          <a:p>
            <a:r>
              <a:rPr lang="zh-CN" altLang="en-US" dirty="0"/>
              <a:t>温习字典结构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问题：字典中元素如果长度不等，如何存储？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在字典的顺序表示中，元素的值需要空间的长度不等，可以另外建立一个字典的索引 </a:t>
            </a:r>
            <a:r>
              <a:rPr lang="en-US" altLang="zh-CN" dirty="0"/>
              <a:t>- </a:t>
            </a:r>
            <a:r>
              <a:rPr lang="zh-CN" altLang="en-US" dirty="0"/>
              <a:t>通常称为目录表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76612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索引文件：目录表</a:t>
            </a:r>
          </a:p>
        </p:txBody>
      </p:sp>
      <p:sp>
        <p:nvSpPr>
          <p:cNvPr id="4" name="矩形 3"/>
          <p:cNvSpPr/>
          <p:nvPr/>
        </p:nvSpPr>
        <p:spPr bwMode="auto">
          <a:xfrm>
            <a:off x="840658" y="2247850"/>
            <a:ext cx="1135626" cy="4572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key</a:t>
            </a:r>
            <a:r>
              <a:rPr kumimoji="0" lang="en-US" altLang="zh-CN" sz="18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0</a:t>
            </a: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840658" y="2709967"/>
            <a:ext cx="1135626" cy="4572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key</a:t>
            </a:r>
            <a:r>
              <a:rPr kumimoji="0" lang="en-US" altLang="zh-CN" sz="18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1</a:t>
            </a: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840658" y="3159842"/>
            <a:ext cx="1135626" cy="4572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key</a:t>
            </a:r>
            <a:r>
              <a:rPr kumimoji="0" lang="en-US" altLang="zh-CN" sz="18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2</a:t>
            </a: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840658" y="3621959"/>
            <a:ext cx="1135626" cy="4572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key</a:t>
            </a:r>
            <a:r>
              <a:rPr kumimoji="0" lang="en-US" altLang="zh-CN" sz="18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3</a:t>
            </a: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840658" y="4030097"/>
            <a:ext cx="1135626" cy="4572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key</a:t>
            </a:r>
            <a:r>
              <a:rPr kumimoji="0" lang="en-US" altLang="zh-CN" sz="18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4</a:t>
            </a: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840658" y="4492214"/>
            <a:ext cx="1135626" cy="4572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key</a:t>
            </a:r>
            <a:r>
              <a:rPr kumimoji="0" lang="en-US" altLang="zh-CN" sz="18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5</a:t>
            </a: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840658" y="4942089"/>
            <a:ext cx="1135626" cy="4572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key</a:t>
            </a:r>
            <a:r>
              <a:rPr kumimoji="0" lang="en-US" altLang="zh-CN" sz="18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6</a:t>
            </a: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840658" y="5404206"/>
            <a:ext cx="1135626" cy="4572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key</a:t>
            </a:r>
            <a:r>
              <a:rPr kumimoji="0" lang="en-US" altLang="zh-CN" sz="18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7</a:t>
            </a: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1976284" y="2242885"/>
            <a:ext cx="781664" cy="45720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6194" y="2288307"/>
            <a:ext cx="324464" cy="3580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400"/>
              </a:lnSpc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0</a:t>
            </a:r>
          </a:p>
          <a:p>
            <a:pPr>
              <a:lnSpc>
                <a:spcPts val="3400"/>
              </a:lnSpc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1</a:t>
            </a:r>
          </a:p>
          <a:p>
            <a:pPr>
              <a:lnSpc>
                <a:spcPts val="3400"/>
              </a:lnSpc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2</a:t>
            </a:r>
          </a:p>
          <a:p>
            <a:pPr>
              <a:lnSpc>
                <a:spcPts val="3400"/>
              </a:lnSpc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3</a:t>
            </a:r>
          </a:p>
          <a:p>
            <a:pPr>
              <a:lnSpc>
                <a:spcPts val="3400"/>
              </a:lnSpc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4</a:t>
            </a:r>
          </a:p>
          <a:p>
            <a:pPr>
              <a:lnSpc>
                <a:spcPts val="3400"/>
              </a:lnSpc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5</a:t>
            </a:r>
          </a:p>
          <a:p>
            <a:pPr>
              <a:lnSpc>
                <a:spcPts val="3400"/>
              </a:lnSpc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6</a:t>
            </a:r>
          </a:p>
          <a:p>
            <a:pPr>
              <a:lnSpc>
                <a:spcPts val="3400"/>
              </a:lnSpc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7</a:t>
            </a:r>
            <a:endParaRPr lang="zh-CN" altLang="en-US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矩形 13"/>
          <p:cNvSpPr/>
          <p:nvPr/>
        </p:nvSpPr>
        <p:spPr bwMode="auto">
          <a:xfrm>
            <a:off x="1976284" y="2705002"/>
            <a:ext cx="781664" cy="45720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1976284" y="3145243"/>
            <a:ext cx="781664" cy="45720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 bwMode="auto">
          <a:xfrm>
            <a:off x="1976284" y="3607360"/>
            <a:ext cx="781664" cy="45720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1976284" y="4032363"/>
            <a:ext cx="781664" cy="45720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1976284" y="4494480"/>
            <a:ext cx="781664" cy="45720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1976284" y="4934721"/>
            <a:ext cx="781664" cy="45720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1976284" y="5396838"/>
            <a:ext cx="781664" cy="457200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224116" y="1529144"/>
            <a:ext cx="1248698" cy="528350"/>
          </a:xfrm>
          <a:prstGeom prst="rect">
            <a:avLst/>
          </a:prstGeom>
          <a:solidFill>
            <a:srgbClr val="FFC000"/>
          </a:solidFill>
        </p:spPr>
        <p:txBody>
          <a:bodyPr wrap="square" rtlCol="0" anchor="ctr" anchorCtr="1">
            <a:spAutoFit/>
          </a:bodyPr>
          <a:lstStyle>
            <a:defPPr>
              <a:defRPr lang="zh-CN"/>
            </a:defPPr>
            <a:lvl1pPr>
              <a:lnSpc>
                <a:spcPts val="3400"/>
              </a:lnSpc>
              <a:defRPr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sz="2400" dirty="0"/>
              <a:t>目录表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6272980" y="1572019"/>
            <a:ext cx="1248698" cy="528350"/>
          </a:xfrm>
          <a:prstGeom prst="rect">
            <a:avLst/>
          </a:prstGeom>
          <a:solidFill>
            <a:srgbClr val="FFC000"/>
          </a:solidFill>
        </p:spPr>
        <p:txBody>
          <a:bodyPr wrap="square" rtlCol="0" anchor="ctr" anchorCtr="1">
            <a:spAutoFit/>
          </a:bodyPr>
          <a:lstStyle>
            <a:defPPr>
              <a:defRPr lang="zh-CN"/>
            </a:defPPr>
            <a:lvl1pPr>
              <a:lnSpc>
                <a:spcPts val="3400"/>
              </a:lnSpc>
              <a:defRPr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sz="2400" dirty="0"/>
              <a:t>字 典</a:t>
            </a:r>
          </a:p>
        </p:txBody>
      </p:sp>
      <p:sp>
        <p:nvSpPr>
          <p:cNvPr id="23" name="矩形 22"/>
          <p:cNvSpPr/>
          <p:nvPr/>
        </p:nvSpPr>
        <p:spPr bwMode="auto">
          <a:xfrm>
            <a:off x="5867400" y="2739347"/>
            <a:ext cx="2059858" cy="25951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 bwMode="auto">
          <a:xfrm>
            <a:off x="5867400" y="2199844"/>
            <a:ext cx="2059858" cy="543282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 bwMode="auto">
          <a:xfrm>
            <a:off x="5867400" y="3935267"/>
            <a:ext cx="2059858" cy="978558"/>
          </a:xfrm>
          <a:prstGeom prst="rect">
            <a:avLst/>
          </a:prstGeom>
          <a:solidFill>
            <a:srgbClr val="C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5867400" y="2982083"/>
            <a:ext cx="2059858" cy="478231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" name="矩形 26"/>
          <p:cNvSpPr/>
          <p:nvPr/>
        </p:nvSpPr>
        <p:spPr bwMode="auto">
          <a:xfrm>
            <a:off x="5867400" y="3461727"/>
            <a:ext cx="2059858" cy="478231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 bwMode="auto">
          <a:xfrm>
            <a:off x="5867400" y="4913825"/>
            <a:ext cx="2059858" cy="478231"/>
          </a:xfrm>
          <a:prstGeom prst="rect">
            <a:avLst/>
          </a:prstGeom>
          <a:solidFill>
            <a:srgbClr val="36964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9" name="矩形 28"/>
          <p:cNvSpPr/>
          <p:nvPr/>
        </p:nvSpPr>
        <p:spPr bwMode="auto">
          <a:xfrm>
            <a:off x="5867400" y="5392056"/>
            <a:ext cx="2059858" cy="669558"/>
          </a:xfrm>
          <a:prstGeom prst="rect">
            <a:avLst/>
          </a:prstGeom>
          <a:solidFill>
            <a:srgbClr val="7030A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矩形 29"/>
          <p:cNvSpPr/>
          <p:nvPr/>
        </p:nvSpPr>
        <p:spPr bwMode="auto">
          <a:xfrm>
            <a:off x="5867400" y="6061614"/>
            <a:ext cx="2059858" cy="259515"/>
          </a:xfrm>
          <a:prstGeom prst="rect">
            <a:avLst/>
          </a:prstGeom>
          <a:solidFill>
            <a:schemeClr val="bg1">
              <a:lumMod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32" name="直接箭头连接符 31"/>
          <p:cNvCxnSpPr>
            <a:endCxn id="26" idx="1"/>
          </p:cNvCxnSpPr>
          <p:nvPr/>
        </p:nvCxnSpPr>
        <p:spPr bwMode="auto">
          <a:xfrm>
            <a:off x="2472814" y="2464117"/>
            <a:ext cx="3394586" cy="7570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直接箭头连接符 33"/>
          <p:cNvCxnSpPr>
            <a:endCxn id="24" idx="1"/>
          </p:cNvCxnSpPr>
          <p:nvPr/>
        </p:nvCxnSpPr>
        <p:spPr bwMode="auto">
          <a:xfrm flipV="1">
            <a:off x="2472814" y="2471485"/>
            <a:ext cx="3394586" cy="44977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直接箭头连接符 35"/>
          <p:cNvCxnSpPr>
            <a:endCxn id="28" idx="1"/>
          </p:cNvCxnSpPr>
          <p:nvPr/>
        </p:nvCxnSpPr>
        <p:spPr bwMode="auto">
          <a:xfrm>
            <a:off x="2472814" y="3809884"/>
            <a:ext cx="3394586" cy="134305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直接箭头连接符 39"/>
          <p:cNvCxnSpPr/>
          <p:nvPr/>
        </p:nvCxnSpPr>
        <p:spPr bwMode="auto">
          <a:xfrm>
            <a:off x="2475271" y="3431343"/>
            <a:ext cx="3394586" cy="7570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直接箭头连接符 40"/>
          <p:cNvCxnSpPr/>
          <p:nvPr/>
        </p:nvCxnSpPr>
        <p:spPr bwMode="auto">
          <a:xfrm>
            <a:off x="2475271" y="5033962"/>
            <a:ext cx="3394586" cy="7570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直接箭头连接符 41"/>
          <p:cNvCxnSpPr/>
          <p:nvPr/>
        </p:nvCxnSpPr>
        <p:spPr bwMode="auto">
          <a:xfrm flipV="1">
            <a:off x="2470357" y="3746088"/>
            <a:ext cx="3394586" cy="93174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直接箭头连接符 43"/>
          <p:cNvCxnSpPr>
            <a:endCxn id="23" idx="1"/>
          </p:cNvCxnSpPr>
          <p:nvPr/>
        </p:nvCxnSpPr>
        <p:spPr bwMode="auto">
          <a:xfrm flipV="1">
            <a:off x="2400300" y="2869105"/>
            <a:ext cx="3467100" cy="265231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直接箭头连接符 45"/>
          <p:cNvCxnSpPr>
            <a:endCxn id="30" idx="1"/>
          </p:cNvCxnSpPr>
          <p:nvPr/>
        </p:nvCxnSpPr>
        <p:spPr bwMode="auto">
          <a:xfrm>
            <a:off x="2467900" y="4223561"/>
            <a:ext cx="3399500" cy="196781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6649532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2354" y="1341438"/>
            <a:ext cx="8153400" cy="4784725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索引是索引项的集合，一个索引项是由一个结点的关键码和该结点的存储位置组成的关联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索引的实质还是字典，而且是元素类型相同的等长结点的字典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所有关于字典的讨论都适合于索引；所有字典的实现也可以用来组织索引</a:t>
            </a:r>
          </a:p>
          <a:p>
            <a:pPr>
              <a:lnSpc>
                <a:spcPts val="3500"/>
              </a:lnSpc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830863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3236" y="1341438"/>
            <a:ext cx="8617528" cy="4784725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引入索引可将对包含大量属性信息并且不等长元素的字典的处理，转换成对仅仅包含关键码到地址对应关系（简单类型并且等长的元素）的索引结构的处理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在检索一个元素时，只要在目录表中找到对应的关键码，马上可以得到对应结点的存储位置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在排序过程中，只要完成目录表中元素（又称索引项）的排序，而不需要移动字典本身的任何结点</a:t>
            </a:r>
          </a:p>
          <a:p>
            <a:pPr>
              <a:lnSpc>
                <a:spcPts val="3500"/>
              </a:lnSpc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137304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2353" y="1341438"/>
            <a:ext cx="8558911" cy="4985620"/>
          </a:xfrm>
        </p:spPr>
        <p:txBody>
          <a:bodyPr/>
          <a:lstStyle/>
          <a:p>
            <a:r>
              <a:rPr lang="zh-CN" altLang="en-US" sz="2400" dirty="0"/>
              <a:t>文件是记录的集合</a:t>
            </a:r>
          </a:p>
          <a:p>
            <a:r>
              <a:rPr lang="zh-CN" altLang="en-US" sz="2400" dirty="0"/>
              <a:t>文件中的记录可以按某种顺序（例如按放入文件的先后或者按关键码的大小）定义次序，并且在外存储器上按同样的次序存放的，这种文件叫做</a:t>
            </a:r>
            <a:r>
              <a:rPr lang="zh-CN" altLang="en-US" sz="2400" dirty="0">
                <a:solidFill>
                  <a:srgbClr val="3333CC"/>
                </a:solidFill>
              </a:rPr>
              <a:t>顺序文件</a:t>
            </a:r>
          </a:p>
          <a:p>
            <a:r>
              <a:rPr lang="zh-CN" altLang="en-US" sz="2400" dirty="0"/>
              <a:t>对于文件中的记录也可以建立索引。对于大型的文件，其索引往往也是很大的，需要存放在外存上，即形成</a:t>
            </a:r>
            <a:r>
              <a:rPr lang="zh-CN" altLang="en-US" sz="2400" dirty="0">
                <a:solidFill>
                  <a:srgbClr val="3333CC"/>
                </a:solidFill>
              </a:rPr>
              <a:t>索引文件</a:t>
            </a:r>
          </a:p>
          <a:p>
            <a:r>
              <a:rPr lang="zh-CN" altLang="en-US" sz="2400" dirty="0"/>
              <a:t>索引和主文件（存放实际记录的文件）总称为索引文件。对于索引文件，其主文件如果是一个顺序文件，又可以叫作</a:t>
            </a:r>
            <a:r>
              <a:rPr lang="zh-CN" altLang="en-US" sz="2400" dirty="0">
                <a:solidFill>
                  <a:srgbClr val="3333CC"/>
                </a:solidFill>
              </a:rPr>
              <a:t>索引顺序文件</a:t>
            </a:r>
          </a:p>
          <a:p>
            <a:r>
              <a:rPr lang="zh-CN" altLang="en-US" sz="2400" dirty="0"/>
              <a:t>索引的索引：即给庞大的（通常是密集的）索引，建立另外一个辅助（通常是稀疏）的索引结构，以达到加快查找字典中特定结点的目的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42817216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索引文件：多分树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2354" y="1341439"/>
            <a:ext cx="8153400" cy="634846"/>
          </a:xfrm>
        </p:spPr>
        <p:txBody>
          <a:bodyPr/>
          <a:lstStyle/>
          <a:p>
            <a:r>
              <a:rPr lang="zh-CN" altLang="en-US" dirty="0"/>
              <a:t>多级索引结构：三分树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 bwMode="auto">
          <a:xfrm>
            <a:off x="2855112" y="2096117"/>
            <a:ext cx="3347884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3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，● ）  （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32</a:t>
            </a:r>
            <a:r>
              <a:rPr lang="zh-CN" altLang="en-US" sz="14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）（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60</a:t>
            </a:r>
            <a:r>
              <a:rPr lang="zh-CN" altLang="en-US" sz="14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215836" y="3307641"/>
            <a:ext cx="2690210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3</a:t>
            </a:r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  （</a:t>
            </a: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10</a:t>
            </a:r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）（</a:t>
            </a: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23</a:t>
            </a:r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</a:t>
            </a:r>
          </a:p>
        </p:txBody>
      </p:sp>
      <p:sp>
        <p:nvSpPr>
          <p:cNvPr id="6" name="矩形 5"/>
          <p:cNvSpPr/>
          <p:nvPr/>
        </p:nvSpPr>
        <p:spPr bwMode="auto">
          <a:xfrm>
            <a:off x="3183949" y="3307641"/>
            <a:ext cx="2690210" cy="56842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32</a:t>
            </a:r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  （</a:t>
            </a: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41</a:t>
            </a:r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）（</a:t>
            </a: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49</a:t>
            </a:r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</a:t>
            </a:r>
          </a:p>
        </p:txBody>
      </p:sp>
      <p:sp>
        <p:nvSpPr>
          <p:cNvPr id="7" name="矩形 6"/>
          <p:cNvSpPr/>
          <p:nvPr/>
        </p:nvSpPr>
        <p:spPr bwMode="auto">
          <a:xfrm>
            <a:off x="6306444" y="3307641"/>
            <a:ext cx="2690210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60</a:t>
            </a:r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 （</a:t>
            </a:r>
            <a:r>
              <a:rPr lang="en-US" altLang="zh-CN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81</a:t>
            </a:r>
            <a:r>
              <a:rPr lang="zh-CN" altLang="en-US" sz="1100" dirty="0">
                <a:latin typeface="华文中宋" panose="02010600040101010101" pitchFamily="2" charset="-122"/>
                <a:ea typeface="华文中宋" panose="02010600040101010101" pitchFamily="2" charset="-122"/>
              </a:rPr>
              <a:t>， ● ）</a:t>
            </a:r>
          </a:p>
        </p:txBody>
      </p:sp>
      <p:sp>
        <p:nvSpPr>
          <p:cNvPr id="8" name="矩形 7"/>
          <p:cNvSpPr/>
          <p:nvPr/>
        </p:nvSpPr>
        <p:spPr bwMode="auto">
          <a:xfrm>
            <a:off x="251302" y="4346488"/>
            <a:ext cx="924232" cy="36132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3   5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175534" y="4346488"/>
            <a:ext cx="368710" cy="361328"/>
          </a:xfrm>
          <a:prstGeom prst="rect">
            <a:avLst/>
          </a:prstGeom>
          <a:solidFill>
            <a:srgbClr val="FFE697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1376586" y="4871910"/>
            <a:ext cx="924232" cy="36132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10  11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2300818" y="4871910"/>
            <a:ext cx="368710" cy="361328"/>
          </a:xfrm>
          <a:prstGeom prst="rect">
            <a:avLst/>
          </a:prstGeom>
          <a:solidFill>
            <a:srgbClr val="FFE697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2501870" y="5417602"/>
            <a:ext cx="924232" cy="36132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23  31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3426102" y="5417602"/>
            <a:ext cx="368710" cy="361328"/>
          </a:xfrm>
          <a:prstGeom prst="rect">
            <a:avLst/>
          </a:prstGeom>
          <a:solidFill>
            <a:srgbClr val="FFE697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矩形 13"/>
          <p:cNvSpPr/>
          <p:nvPr/>
        </p:nvSpPr>
        <p:spPr bwMode="auto">
          <a:xfrm>
            <a:off x="5104451" y="5963294"/>
            <a:ext cx="924232" cy="36132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41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  45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6028683" y="5963294"/>
            <a:ext cx="368710" cy="361328"/>
          </a:xfrm>
          <a:prstGeom prst="rect">
            <a:avLst/>
          </a:prstGeom>
          <a:solidFill>
            <a:srgbClr val="FFE697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 bwMode="auto">
          <a:xfrm>
            <a:off x="6586048" y="4871910"/>
            <a:ext cx="924232" cy="36132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60  70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7510280" y="4871910"/>
            <a:ext cx="368710" cy="361328"/>
          </a:xfrm>
          <a:prstGeom prst="rect">
            <a:avLst/>
          </a:prstGeom>
          <a:solidFill>
            <a:srgbClr val="FFE697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7681522" y="4349569"/>
            <a:ext cx="924232" cy="36132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81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8605754" y="4349569"/>
            <a:ext cx="368710" cy="361328"/>
          </a:xfrm>
          <a:prstGeom prst="rect">
            <a:avLst/>
          </a:prstGeom>
          <a:solidFill>
            <a:srgbClr val="FFE697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^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3426102" y="5963294"/>
            <a:ext cx="924232" cy="36132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32  38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1" name="矩形 20"/>
          <p:cNvSpPr/>
          <p:nvPr/>
        </p:nvSpPr>
        <p:spPr bwMode="auto">
          <a:xfrm>
            <a:off x="4350334" y="5963294"/>
            <a:ext cx="368710" cy="361328"/>
          </a:xfrm>
          <a:prstGeom prst="rect">
            <a:avLst/>
          </a:prstGeom>
          <a:solidFill>
            <a:srgbClr val="FFE697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5740880" y="5417602"/>
            <a:ext cx="924232" cy="36132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49  52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3" name="矩形 22"/>
          <p:cNvSpPr/>
          <p:nvPr/>
        </p:nvSpPr>
        <p:spPr bwMode="auto">
          <a:xfrm>
            <a:off x="6665112" y="5417602"/>
            <a:ext cx="368710" cy="361328"/>
          </a:xfrm>
          <a:prstGeom prst="rect">
            <a:avLst/>
          </a:prstGeom>
          <a:solidFill>
            <a:srgbClr val="FFE697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25" name="直接箭头连接符 24"/>
          <p:cNvCxnSpPr>
            <a:endCxn id="5" idx="0"/>
          </p:cNvCxnSpPr>
          <p:nvPr/>
        </p:nvCxnSpPr>
        <p:spPr bwMode="auto">
          <a:xfrm flipH="1">
            <a:off x="1560941" y="2403987"/>
            <a:ext cx="1978672" cy="9036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直接箭头连接符 25"/>
          <p:cNvCxnSpPr>
            <a:endCxn id="6" idx="0"/>
          </p:cNvCxnSpPr>
          <p:nvPr/>
        </p:nvCxnSpPr>
        <p:spPr bwMode="auto">
          <a:xfrm flipH="1">
            <a:off x="4529054" y="2377405"/>
            <a:ext cx="177832" cy="9302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直接箭头连接符 27"/>
          <p:cNvCxnSpPr>
            <a:endCxn id="7" idx="0"/>
          </p:cNvCxnSpPr>
          <p:nvPr/>
        </p:nvCxnSpPr>
        <p:spPr bwMode="auto">
          <a:xfrm>
            <a:off x="5740880" y="2389092"/>
            <a:ext cx="1910669" cy="91854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任意多边形 30"/>
          <p:cNvSpPr/>
          <p:nvPr/>
        </p:nvSpPr>
        <p:spPr bwMode="auto">
          <a:xfrm>
            <a:off x="1076079" y="4572000"/>
            <a:ext cx="295521" cy="486697"/>
          </a:xfrm>
          <a:custGeom>
            <a:avLst/>
            <a:gdLst>
              <a:gd name="connsiteX0" fmla="*/ 236527 w 295521"/>
              <a:gd name="connsiteY0" fmla="*/ 0 h 486697"/>
              <a:gd name="connsiteX1" fmla="*/ 553 w 295521"/>
              <a:gd name="connsiteY1" fmla="*/ 309716 h 486697"/>
              <a:gd name="connsiteX2" fmla="*/ 295521 w 295521"/>
              <a:gd name="connsiteY2" fmla="*/ 486697 h 4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5521" h="486697">
                <a:moveTo>
                  <a:pt x="236527" y="0"/>
                </a:moveTo>
                <a:cubicBezTo>
                  <a:pt x="113624" y="114300"/>
                  <a:pt x="-9279" y="228600"/>
                  <a:pt x="553" y="309716"/>
                </a:cubicBezTo>
                <a:cubicBezTo>
                  <a:pt x="10385" y="390832"/>
                  <a:pt x="152953" y="438764"/>
                  <a:pt x="295521" y="486697"/>
                </a:cubicBezTo>
              </a:path>
            </a:pathLst>
          </a:custGeom>
          <a:noFill/>
          <a:ln w="38100" cap="flat" cmpd="sng" algn="ctr">
            <a:solidFill>
              <a:srgbClr val="3333CC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" name="任意多边形 31"/>
          <p:cNvSpPr/>
          <p:nvPr/>
        </p:nvSpPr>
        <p:spPr bwMode="auto">
          <a:xfrm>
            <a:off x="2237563" y="5118944"/>
            <a:ext cx="295521" cy="486697"/>
          </a:xfrm>
          <a:custGeom>
            <a:avLst/>
            <a:gdLst>
              <a:gd name="connsiteX0" fmla="*/ 236527 w 295521"/>
              <a:gd name="connsiteY0" fmla="*/ 0 h 486697"/>
              <a:gd name="connsiteX1" fmla="*/ 553 w 295521"/>
              <a:gd name="connsiteY1" fmla="*/ 309716 h 486697"/>
              <a:gd name="connsiteX2" fmla="*/ 295521 w 295521"/>
              <a:gd name="connsiteY2" fmla="*/ 486697 h 4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5521" h="486697">
                <a:moveTo>
                  <a:pt x="236527" y="0"/>
                </a:moveTo>
                <a:cubicBezTo>
                  <a:pt x="113624" y="114300"/>
                  <a:pt x="-9279" y="228600"/>
                  <a:pt x="553" y="309716"/>
                </a:cubicBezTo>
                <a:cubicBezTo>
                  <a:pt x="10385" y="390832"/>
                  <a:pt x="152953" y="438764"/>
                  <a:pt x="295521" y="486697"/>
                </a:cubicBezTo>
              </a:path>
            </a:pathLst>
          </a:custGeom>
          <a:noFill/>
          <a:ln w="38100" cap="flat" cmpd="sng" algn="ctr">
            <a:solidFill>
              <a:srgbClr val="3333CC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8" name="任意多边形 37"/>
          <p:cNvSpPr/>
          <p:nvPr/>
        </p:nvSpPr>
        <p:spPr bwMode="auto">
          <a:xfrm>
            <a:off x="3245601" y="5657261"/>
            <a:ext cx="295521" cy="486697"/>
          </a:xfrm>
          <a:custGeom>
            <a:avLst/>
            <a:gdLst>
              <a:gd name="connsiteX0" fmla="*/ 236527 w 295521"/>
              <a:gd name="connsiteY0" fmla="*/ 0 h 486697"/>
              <a:gd name="connsiteX1" fmla="*/ 553 w 295521"/>
              <a:gd name="connsiteY1" fmla="*/ 309716 h 486697"/>
              <a:gd name="connsiteX2" fmla="*/ 295521 w 295521"/>
              <a:gd name="connsiteY2" fmla="*/ 486697 h 48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5521" h="486697">
                <a:moveTo>
                  <a:pt x="236527" y="0"/>
                </a:moveTo>
                <a:cubicBezTo>
                  <a:pt x="113624" y="114300"/>
                  <a:pt x="-9279" y="228600"/>
                  <a:pt x="553" y="309716"/>
                </a:cubicBezTo>
                <a:cubicBezTo>
                  <a:pt x="10385" y="390832"/>
                  <a:pt x="152953" y="438764"/>
                  <a:pt x="295521" y="486697"/>
                </a:cubicBezTo>
              </a:path>
            </a:pathLst>
          </a:custGeom>
          <a:noFill/>
          <a:ln w="38100" cap="flat" cmpd="sng" algn="ctr">
            <a:solidFill>
              <a:srgbClr val="3333CC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9" name="任意多边形 38"/>
          <p:cNvSpPr/>
          <p:nvPr/>
        </p:nvSpPr>
        <p:spPr bwMode="auto">
          <a:xfrm>
            <a:off x="4542503" y="6238568"/>
            <a:ext cx="884903" cy="355031"/>
          </a:xfrm>
          <a:custGeom>
            <a:avLst/>
            <a:gdLst>
              <a:gd name="connsiteX0" fmla="*/ 0 w 884903"/>
              <a:gd name="connsiteY0" fmla="*/ 0 h 355031"/>
              <a:gd name="connsiteX1" fmla="*/ 250723 w 884903"/>
              <a:gd name="connsiteY1" fmla="*/ 353961 h 355031"/>
              <a:gd name="connsiteX2" fmla="*/ 884903 w 884903"/>
              <a:gd name="connsiteY2" fmla="*/ 88490 h 35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4903" h="355031">
                <a:moveTo>
                  <a:pt x="0" y="0"/>
                </a:moveTo>
                <a:cubicBezTo>
                  <a:pt x="51619" y="169606"/>
                  <a:pt x="103239" y="339213"/>
                  <a:pt x="250723" y="353961"/>
                </a:cubicBezTo>
                <a:cubicBezTo>
                  <a:pt x="398207" y="368709"/>
                  <a:pt x="641555" y="228599"/>
                  <a:pt x="884903" y="88490"/>
                </a:cubicBezTo>
              </a:path>
            </a:pathLst>
          </a:custGeom>
          <a:noFill/>
          <a:ln w="38100" cap="flat" cmpd="sng" algn="ctr">
            <a:solidFill>
              <a:srgbClr val="3333CC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" name="任意多边形 39"/>
          <p:cNvSpPr/>
          <p:nvPr/>
        </p:nvSpPr>
        <p:spPr bwMode="auto">
          <a:xfrm>
            <a:off x="6253316" y="5766619"/>
            <a:ext cx="619432" cy="383458"/>
          </a:xfrm>
          <a:custGeom>
            <a:avLst/>
            <a:gdLst>
              <a:gd name="connsiteX0" fmla="*/ 0 w 619432"/>
              <a:gd name="connsiteY0" fmla="*/ 383458 h 383458"/>
              <a:gd name="connsiteX1" fmla="*/ 501445 w 619432"/>
              <a:gd name="connsiteY1" fmla="*/ 265471 h 383458"/>
              <a:gd name="connsiteX2" fmla="*/ 619432 w 619432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9432" h="383458">
                <a:moveTo>
                  <a:pt x="0" y="383458"/>
                </a:moveTo>
                <a:cubicBezTo>
                  <a:pt x="199103" y="356419"/>
                  <a:pt x="398206" y="329381"/>
                  <a:pt x="501445" y="265471"/>
                </a:cubicBezTo>
                <a:cubicBezTo>
                  <a:pt x="604684" y="201561"/>
                  <a:pt x="612058" y="100780"/>
                  <a:pt x="619432" y="0"/>
                </a:cubicBezTo>
              </a:path>
            </a:pathLst>
          </a:custGeom>
          <a:noFill/>
          <a:ln w="38100" cap="flat" cmpd="sng" algn="ctr">
            <a:solidFill>
              <a:srgbClr val="3333CC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1" name="任意多边形 40"/>
          <p:cNvSpPr/>
          <p:nvPr/>
        </p:nvSpPr>
        <p:spPr bwMode="auto">
          <a:xfrm>
            <a:off x="6969912" y="5214808"/>
            <a:ext cx="619432" cy="383458"/>
          </a:xfrm>
          <a:custGeom>
            <a:avLst/>
            <a:gdLst>
              <a:gd name="connsiteX0" fmla="*/ 0 w 619432"/>
              <a:gd name="connsiteY0" fmla="*/ 383458 h 383458"/>
              <a:gd name="connsiteX1" fmla="*/ 501445 w 619432"/>
              <a:gd name="connsiteY1" fmla="*/ 265471 h 383458"/>
              <a:gd name="connsiteX2" fmla="*/ 619432 w 619432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9432" h="383458">
                <a:moveTo>
                  <a:pt x="0" y="383458"/>
                </a:moveTo>
                <a:cubicBezTo>
                  <a:pt x="199103" y="356419"/>
                  <a:pt x="398206" y="329381"/>
                  <a:pt x="501445" y="265471"/>
                </a:cubicBezTo>
                <a:cubicBezTo>
                  <a:pt x="604684" y="201561"/>
                  <a:pt x="612058" y="100780"/>
                  <a:pt x="619432" y="0"/>
                </a:cubicBezTo>
              </a:path>
            </a:pathLst>
          </a:custGeom>
          <a:noFill/>
          <a:ln w="38100" cap="flat" cmpd="sng" algn="ctr">
            <a:solidFill>
              <a:srgbClr val="3333CC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2" name="任意多边形 41"/>
          <p:cNvSpPr/>
          <p:nvPr/>
        </p:nvSpPr>
        <p:spPr bwMode="auto">
          <a:xfrm>
            <a:off x="7791392" y="4710897"/>
            <a:ext cx="814361" cy="383458"/>
          </a:xfrm>
          <a:custGeom>
            <a:avLst/>
            <a:gdLst>
              <a:gd name="connsiteX0" fmla="*/ 0 w 619432"/>
              <a:gd name="connsiteY0" fmla="*/ 383458 h 383458"/>
              <a:gd name="connsiteX1" fmla="*/ 501445 w 619432"/>
              <a:gd name="connsiteY1" fmla="*/ 265471 h 383458"/>
              <a:gd name="connsiteX2" fmla="*/ 619432 w 619432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9432" h="383458">
                <a:moveTo>
                  <a:pt x="0" y="383458"/>
                </a:moveTo>
                <a:cubicBezTo>
                  <a:pt x="199103" y="356419"/>
                  <a:pt x="398206" y="329381"/>
                  <a:pt x="501445" y="265471"/>
                </a:cubicBezTo>
                <a:cubicBezTo>
                  <a:pt x="604684" y="201561"/>
                  <a:pt x="612058" y="100780"/>
                  <a:pt x="619432" y="0"/>
                </a:cubicBezTo>
              </a:path>
            </a:pathLst>
          </a:custGeom>
          <a:noFill/>
          <a:ln w="38100" cap="flat" cmpd="sng" algn="ctr">
            <a:solidFill>
              <a:srgbClr val="3333CC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44" name="直接箭头连接符 43"/>
          <p:cNvCxnSpPr>
            <a:endCxn id="8" idx="1"/>
          </p:cNvCxnSpPr>
          <p:nvPr/>
        </p:nvCxnSpPr>
        <p:spPr bwMode="auto">
          <a:xfrm>
            <a:off x="0" y="4519165"/>
            <a:ext cx="251302" cy="7987"/>
          </a:xfrm>
          <a:prstGeom prst="straightConnector1">
            <a:avLst/>
          </a:prstGeom>
          <a:noFill/>
          <a:ln w="38100" cap="flat" cmpd="sng" algn="ctr">
            <a:solidFill>
              <a:srgbClr val="3333CC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46" name="直接箭头连接符 45"/>
          <p:cNvCxnSpPr/>
          <p:nvPr/>
        </p:nvCxnSpPr>
        <p:spPr bwMode="auto">
          <a:xfrm flipH="1">
            <a:off x="4666266" y="1657521"/>
            <a:ext cx="177832" cy="43859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9" name="直接箭头连接符 48"/>
          <p:cNvCxnSpPr>
            <a:endCxn id="22" idx="0"/>
          </p:cNvCxnSpPr>
          <p:nvPr/>
        </p:nvCxnSpPr>
        <p:spPr bwMode="auto">
          <a:xfrm>
            <a:off x="5522913" y="3551825"/>
            <a:ext cx="680083" cy="186577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0" name="直接箭头连接符 49"/>
          <p:cNvCxnSpPr>
            <a:endCxn id="14" idx="0"/>
          </p:cNvCxnSpPr>
          <p:nvPr/>
        </p:nvCxnSpPr>
        <p:spPr bwMode="auto">
          <a:xfrm>
            <a:off x="4706886" y="3600918"/>
            <a:ext cx="859681" cy="236237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直接箭头连接符 50"/>
          <p:cNvCxnSpPr/>
          <p:nvPr/>
        </p:nvCxnSpPr>
        <p:spPr bwMode="auto">
          <a:xfrm>
            <a:off x="3782675" y="3605834"/>
            <a:ext cx="267648" cy="235251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直接箭头连接符 51"/>
          <p:cNvCxnSpPr/>
          <p:nvPr/>
        </p:nvCxnSpPr>
        <p:spPr bwMode="auto">
          <a:xfrm>
            <a:off x="2534461" y="3612441"/>
            <a:ext cx="595778" cy="180516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直接箭头连接符 52"/>
          <p:cNvCxnSpPr>
            <a:endCxn id="10" idx="0"/>
          </p:cNvCxnSpPr>
          <p:nvPr/>
        </p:nvCxnSpPr>
        <p:spPr bwMode="auto">
          <a:xfrm>
            <a:off x="1726849" y="3600918"/>
            <a:ext cx="111853" cy="127099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直接箭头连接符 53"/>
          <p:cNvCxnSpPr>
            <a:endCxn id="8" idx="0"/>
          </p:cNvCxnSpPr>
          <p:nvPr/>
        </p:nvCxnSpPr>
        <p:spPr bwMode="auto">
          <a:xfrm flipH="1">
            <a:off x="713418" y="3588929"/>
            <a:ext cx="88916" cy="75755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直接箭头连接符 54"/>
          <p:cNvCxnSpPr/>
          <p:nvPr/>
        </p:nvCxnSpPr>
        <p:spPr bwMode="auto">
          <a:xfrm flipH="1">
            <a:off x="6849467" y="3637792"/>
            <a:ext cx="510640" cy="11775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7" name="直接箭头连接符 56"/>
          <p:cNvCxnSpPr>
            <a:endCxn id="18" idx="0"/>
          </p:cNvCxnSpPr>
          <p:nvPr/>
        </p:nvCxnSpPr>
        <p:spPr bwMode="auto">
          <a:xfrm flipH="1">
            <a:off x="8143638" y="3586873"/>
            <a:ext cx="88916" cy="76269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6369675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索引文件：多分树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1341438"/>
            <a:ext cx="8458200" cy="4897130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多分树的每个结点分配一个页块，结点上的信息是许多二元组（ｋ，ｐ）的序列，它们在结点内按关键码ｋ的值排序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第ｉ个二元组中的ｐ是本结点的第ｉ个子结点（页块）的地址，ｋ是这个子结点上的最小（或者最大）关键码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多分树的叶结点就是主文件的最底层索引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主文件的每个页块可以看成是多分树的外部结点</a:t>
            </a:r>
          </a:p>
        </p:txBody>
      </p:sp>
    </p:spTree>
    <p:extLst>
      <p:ext uri="{BB962C8B-B14F-4D97-AF65-F5344CB8AC3E}">
        <p14:creationId xmlns:p14="http://schemas.microsoft.com/office/powerpoint/2010/main" val="39009472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索引文件：多分树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7091" y="1341438"/>
            <a:ext cx="8659091" cy="5031653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多分树主要实用于静态的索引顺序文件</a:t>
            </a:r>
          </a:p>
          <a:p>
            <a:pPr>
              <a:lnSpc>
                <a:spcPts val="3500"/>
              </a:lnSpc>
            </a:pPr>
            <a:r>
              <a:rPr lang="zh-CN" altLang="en-US" dirty="0"/>
              <a:t>对于经常需要插入和删除的动态索引顺序文件，需要采用</a:t>
            </a:r>
            <a:r>
              <a:rPr lang="zh-CN" altLang="en-US" dirty="0">
                <a:solidFill>
                  <a:srgbClr val="3333CC"/>
                </a:solidFill>
              </a:rPr>
              <a:t>动态索引结构</a:t>
            </a:r>
            <a:endParaRPr lang="en-US" altLang="zh-CN" dirty="0">
              <a:solidFill>
                <a:srgbClr val="33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454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491385"/>
            <a:ext cx="9019308" cy="5364162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索引是索引项的集合</a:t>
            </a:r>
          </a:p>
          <a:p>
            <a:pPr lvl="1">
              <a:lnSpc>
                <a:spcPts val="3500"/>
              </a:lnSpc>
            </a:pPr>
            <a:r>
              <a:rPr lang="zh-CN" altLang="en-US" dirty="0"/>
              <a:t>一个索引项是由一个结点的关键码和该结点的存储位置组成的关联</a:t>
            </a:r>
            <a:endParaRPr lang="en-US" altLang="zh-CN" dirty="0"/>
          </a:p>
          <a:p>
            <a:pPr lvl="1">
              <a:lnSpc>
                <a:spcPts val="3500"/>
              </a:lnSpc>
            </a:pPr>
            <a:r>
              <a:rPr lang="zh-CN" altLang="en-US" dirty="0"/>
              <a:t>索引的实质还是字典，而且是元素类型相同的等长结点的字典。所有关于字典的讨论都适合于索引；所有字典的实现也可以用来组织索引</a:t>
            </a:r>
            <a:endParaRPr lang="en-US" altLang="zh-CN" dirty="0"/>
          </a:p>
          <a:p>
            <a:pPr>
              <a:lnSpc>
                <a:spcPts val="3500"/>
              </a:lnSpc>
            </a:pPr>
            <a:endParaRPr lang="zh-CN" altLang="en-US" dirty="0"/>
          </a:p>
          <a:p>
            <a:pPr>
              <a:lnSpc>
                <a:spcPts val="3500"/>
              </a:lnSpc>
            </a:pPr>
            <a:r>
              <a:rPr lang="zh-CN" altLang="en-US" dirty="0">
                <a:solidFill>
                  <a:srgbClr val="3333CC"/>
                </a:solidFill>
              </a:rPr>
              <a:t>密集索引</a:t>
            </a:r>
            <a:r>
              <a:rPr lang="zh-CN" altLang="en-US" dirty="0"/>
              <a:t>：每个索引项只对应字典中一个元素</a:t>
            </a:r>
            <a:endParaRPr lang="en-US" altLang="zh-CN" dirty="0"/>
          </a:p>
          <a:p>
            <a:pPr>
              <a:lnSpc>
                <a:spcPts val="3500"/>
              </a:lnSpc>
            </a:pPr>
            <a:r>
              <a:rPr lang="zh-CN" altLang="en-US" dirty="0">
                <a:solidFill>
                  <a:srgbClr val="3333CC"/>
                </a:solidFill>
              </a:rPr>
              <a:t>稀疏索引</a:t>
            </a:r>
            <a:r>
              <a:rPr lang="zh-CN" altLang="en-US" dirty="0"/>
              <a:t>：每个索引项对应字典中一组元素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848741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索引文件：</a:t>
            </a:r>
            <a:r>
              <a:rPr lang="en-US" altLang="zh-CN" dirty="0"/>
              <a:t>B</a:t>
            </a:r>
            <a:r>
              <a:rPr lang="zh-CN" altLang="en-US" dirty="0"/>
              <a:t>树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52354" y="1341438"/>
                <a:ext cx="8153400" cy="4784725"/>
              </a:xfrm>
            </p:spPr>
            <p:txBody>
              <a:bodyPr/>
              <a:lstStyle/>
              <a:p>
                <a:r>
                  <a:rPr lang="zh-CN" altLang="en-US" dirty="0"/>
                  <a:t>一棵</a:t>
                </a:r>
                <a:r>
                  <a:rPr lang="en-US" altLang="zh-CN" dirty="0"/>
                  <a:t>m</a:t>
                </a:r>
                <a:r>
                  <a:rPr lang="zh-CN" altLang="en-US" dirty="0"/>
                  <a:t>阶的</a:t>
                </a:r>
                <a:r>
                  <a:rPr lang="en-US" altLang="zh-CN" dirty="0"/>
                  <a:t>B</a:t>
                </a:r>
                <a:r>
                  <a:rPr lang="zh-CN" altLang="en-US" dirty="0"/>
                  <a:t>树须满足以下条件∶</a:t>
                </a:r>
              </a:p>
              <a:p>
                <a:pPr lvl="1"/>
                <a:r>
                  <a:rPr lang="zh-CN" altLang="en-US" dirty="0"/>
                  <a:t>每个结点至多有</a:t>
                </a:r>
                <a:r>
                  <a:rPr lang="en-US" altLang="zh-CN" dirty="0"/>
                  <a:t>m</a:t>
                </a:r>
                <a:r>
                  <a:rPr lang="zh-CN" altLang="en-US" dirty="0"/>
                  <a:t>棵子树</a:t>
                </a:r>
              </a:p>
              <a:p>
                <a:pPr lvl="1"/>
                <a:r>
                  <a:rPr lang="zh-CN" altLang="en-US" dirty="0"/>
                  <a:t>除根结点外，其它每个分支结点至少有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zh-CN" alt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m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zh-CN" altLang="en-US" dirty="0"/>
                  <a:t>棵子树</a:t>
                </a:r>
              </a:p>
              <a:p>
                <a:pPr lvl="1"/>
                <a:r>
                  <a:rPr lang="zh-CN" altLang="en-US" dirty="0"/>
                  <a:t>根结点至少有两棵子树（除非</a:t>
                </a:r>
                <a:r>
                  <a:rPr lang="en-US" altLang="zh-CN" dirty="0"/>
                  <a:t>B</a:t>
                </a:r>
                <a:r>
                  <a:rPr lang="zh-CN" altLang="en-US" dirty="0"/>
                  <a:t>树只包含一个结点）</a:t>
                </a:r>
              </a:p>
              <a:p>
                <a:pPr lvl="1"/>
                <a:r>
                  <a:rPr lang="zh-CN" altLang="en-US" dirty="0"/>
                  <a:t>所有叶结点在同一层上。</a:t>
                </a:r>
                <a:r>
                  <a:rPr lang="en-US" altLang="zh-CN" dirty="0"/>
                  <a:t>B</a:t>
                </a:r>
                <a:r>
                  <a:rPr lang="zh-CN" altLang="en-US" dirty="0"/>
                  <a:t>树的叶结点可以看成一种外部结点，不包含任何信息</a:t>
                </a:r>
              </a:p>
              <a:p>
                <a:pPr lvl="1"/>
                <a:r>
                  <a:rPr lang="zh-CN" altLang="en-US" dirty="0"/>
                  <a:t>有</a:t>
                </a:r>
                <a:r>
                  <a:rPr lang="en-US" altLang="zh-CN" dirty="0"/>
                  <a:t>k</a:t>
                </a:r>
                <a:r>
                  <a:rPr lang="zh-CN" altLang="en-US" dirty="0"/>
                  <a:t>个孩子的非叶结点恰好有</a:t>
                </a:r>
                <a:r>
                  <a:rPr lang="en-US" altLang="zh-CN" dirty="0"/>
                  <a:t>k-1</a:t>
                </a:r>
                <a:r>
                  <a:rPr lang="zh-CN" altLang="en-US" dirty="0"/>
                  <a:t>个关键码，关键码按递增次序排列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2354" y="1341438"/>
                <a:ext cx="8153400" cy="4784725"/>
              </a:xfrm>
              <a:blipFill rotWithShape="0">
                <a:blip r:embed="rId2"/>
                <a:stretch>
                  <a:fillRect l="-299" t="-21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90424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索引文件：</a:t>
            </a:r>
            <a:r>
              <a:rPr lang="en-US" altLang="zh-CN" dirty="0"/>
              <a:t>6</a:t>
            </a:r>
            <a:r>
              <a:rPr lang="zh-CN" altLang="en-US" dirty="0"/>
              <a:t>阶</a:t>
            </a:r>
            <a:r>
              <a:rPr lang="en-US" altLang="zh-CN" dirty="0"/>
              <a:t>B</a:t>
            </a:r>
            <a:r>
              <a:rPr lang="zh-CN" altLang="en-US" dirty="0"/>
              <a:t>树</a:t>
            </a:r>
          </a:p>
        </p:txBody>
      </p:sp>
      <p:sp>
        <p:nvSpPr>
          <p:cNvPr id="4" name="矩形 3"/>
          <p:cNvSpPr/>
          <p:nvPr/>
        </p:nvSpPr>
        <p:spPr bwMode="auto">
          <a:xfrm>
            <a:off x="2639276" y="1535679"/>
            <a:ext cx="3347884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375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514729" y="2747203"/>
            <a:ext cx="2690210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45       112      236</a:t>
            </a:r>
            <a:endParaRPr lang="zh-CN" altLang="en-US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4483510" y="2747203"/>
            <a:ext cx="4297308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392     490     560     631      670</a:t>
            </a:r>
            <a:endParaRPr lang="zh-CN" altLang="en-US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8" name="直接箭头连接符 7"/>
          <p:cNvCxnSpPr>
            <a:endCxn id="5" idx="0"/>
          </p:cNvCxnSpPr>
          <p:nvPr/>
        </p:nvCxnSpPr>
        <p:spPr bwMode="auto">
          <a:xfrm flipH="1">
            <a:off x="1859834" y="1843549"/>
            <a:ext cx="1978672" cy="90365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直接箭头连接符 9"/>
          <p:cNvCxnSpPr>
            <a:endCxn id="7" idx="0"/>
          </p:cNvCxnSpPr>
          <p:nvPr/>
        </p:nvCxnSpPr>
        <p:spPr bwMode="auto">
          <a:xfrm>
            <a:off x="4822723" y="1815898"/>
            <a:ext cx="1809441" cy="93130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文本框 12"/>
          <p:cNvSpPr txBox="1"/>
          <p:nvPr/>
        </p:nvSpPr>
        <p:spPr>
          <a:xfrm>
            <a:off x="145397" y="3987094"/>
            <a:ext cx="738664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040</a:t>
            </a:r>
          </a:p>
          <a:p>
            <a:r>
              <a:rPr lang="en-US" altLang="zh-CN" dirty="0"/>
              <a:t>008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831549" y="5136497"/>
            <a:ext cx="738664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110</a:t>
            </a:r>
          </a:p>
          <a:p>
            <a:r>
              <a:rPr lang="en-US" altLang="zh-CN" dirty="0"/>
              <a:t>050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801457" y="3983542"/>
            <a:ext cx="1015663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212</a:t>
            </a:r>
          </a:p>
          <a:p>
            <a:r>
              <a:rPr lang="en-US" altLang="zh-CN" dirty="0"/>
              <a:t>142</a:t>
            </a:r>
          </a:p>
          <a:p>
            <a:r>
              <a:rPr lang="en-US" altLang="zh-CN" dirty="0"/>
              <a:t>135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2891721" y="5136497"/>
            <a:ext cx="1015663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279</a:t>
            </a:r>
          </a:p>
          <a:p>
            <a:r>
              <a:rPr lang="en-US" altLang="zh-CN" dirty="0"/>
              <a:t>240</a:t>
            </a:r>
          </a:p>
          <a:p>
            <a:r>
              <a:rPr lang="en-US" altLang="zh-CN" dirty="0"/>
              <a:t>237</a:t>
            </a:r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3969292" y="3987094"/>
            <a:ext cx="1015663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388</a:t>
            </a:r>
          </a:p>
          <a:p>
            <a:r>
              <a:rPr lang="en-US" altLang="zh-CN" dirty="0"/>
              <a:t>381</a:t>
            </a:r>
          </a:p>
          <a:p>
            <a:r>
              <a:rPr lang="en-US" altLang="zh-CN" dirty="0"/>
              <a:t>378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4417500" y="5143601"/>
            <a:ext cx="1569660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471</a:t>
            </a:r>
          </a:p>
          <a:p>
            <a:r>
              <a:rPr lang="en-US" altLang="zh-CN" dirty="0"/>
              <a:t>435</a:t>
            </a:r>
          </a:p>
          <a:p>
            <a:r>
              <a:rPr lang="en-US" altLang="zh-CN" dirty="0"/>
              <a:t>400</a:t>
            </a:r>
          </a:p>
          <a:p>
            <a:r>
              <a:rPr lang="en-US" altLang="zh-CN" dirty="0"/>
              <a:t>396</a:t>
            </a:r>
          </a:p>
          <a:p>
            <a:r>
              <a:rPr lang="en-US" altLang="zh-CN" dirty="0"/>
              <a:t>393</a:t>
            </a:r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7371500" y="3987094"/>
            <a:ext cx="1015663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660</a:t>
            </a:r>
          </a:p>
          <a:p>
            <a:r>
              <a:rPr lang="en-US" altLang="zh-CN" dirty="0"/>
              <a:t>652</a:t>
            </a:r>
          </a:p>
          <a:p>
            <a:r>
              <a:rPr lang="en-US" altLang="zh-CN" dirty="0"/>
              <a:t>633</a:t>
            </a:r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6641903" y="5136497"/>
            <a:ext cx="1015663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629</a:t>
            </a:r>
          </a:p>
          <a:p>
            <a:r>
              <a:rPr lang="en-US" altLang="zh-CN" dirty="0"/>
              <a:t>626</a:t>
            </a:r>
          </a:p>
          <a:p>
            <a:r>
              <a:rPr lang="en-US" altLang="zh-CN" dirty="0"/>
              <a:t>567</a:t>
            </a:r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5735294" y="3995435"/>
            <a:ext cx="1015663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553</a:t>
            </a:r>
          </a:p>
          <a:p>
            <a:r>
              <a:rPr lang="en-US" altLang="zh-CN" dirty="0"/>
              <a:t>502</a:t>
            </a:r>
          </a:p>
          <a:p>
            <a:r>
              <a:rPr lang="en-US" altLang="zh-CN" dirty="0"/>
              <a:t>492</a:t>
            </a:r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7879332" y="5143601"/>
            <a:ext cx="1015663" cy="4770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678</a:t>
            </a:r>
          </a:p>
          <a:p>
            <a:r>
              <a:rPr lang="en-US" altLang="zh-CN" dirty="0"/>
              <a:t>673</a:t>
            </a:r>
          </a:p>
          <a:p>
            <a:r>
              <a:rPr lang="en-US" altLang="zh-CN" dirty="0"/>
              <a:t>671</a:t>
            </a:r>
            <a:endParaRPr lang="zh-CN" altLang="en-US" dirty="0"/>
          </a:p>
        </p:txBody>
      </p:sp>
      <p:cxnSp>
        <p:nvCxnSpPr>
          <p:cNvPr id="24" name="直接箭头连接符 23"/>
          <p:cNvCxnSpPr/>
          <p:nvPr/>
        </p:nvCxnSpPr>
        <p:spPr bwMode="auto">
          <a:xfrm flipH="1">
            <a:off x="514730" y="3008671"/>
            <a:ext cx="163696" cy="92240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直接箭头连接符 25"/>
          <p:cNvCxnSpPr>
            <a:endCxn id="14" idx="0"/>
          </p:cNvCxnSpPr>
          <p:nvPr/>
        </p:nvCxnSpPr>
        <p:spPr bwMode="auto">
          <a:xfrm flipH="1">
            <a:off x="1200881" y="3027422"/>
            <a:ext cx="179560" cy="210907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直接箭头连接符 27"/>
          <p:cNvCxnSpPr>
            <a:endCxn id="15" idx="0"/>
          </p:cNvCxnSpPr>
          <p:nvPr/>
        </p:nvCxnSpPr>
        <p:spPr bwMode="auto">
          <a:xfrm>
            <a:off x="2278044" y="3027422"/>
            <a:ext cx="31245" cy="95612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直接箭头连接符 32"/>
          <p:cNvCxnSpPr>
            <a:endCxn id="16" idx="0"/>
          </p:cNvCxnSpPr>
          <p:nvPr/>
        </p:nvCxnSpPr>
        <p:spPr bwMode="auto">
          <a:xfrm>
            <a:off x="3004149" y="3027422"/>
            <a:ext cx="395404" cy="210907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直接箭头连接符 35"/>
          <p:cNvCxnSpPr>
            <a:endCxn id="17" idx="0"/>
          </p:cNvCxnSpPr>
          <p:nvPr/>
        </p:nvCxnSpPr>
        <p:spPr bwMode="auto">
          <a:xfrm flipH="1">
            <a:off x="4477124" y="2999771"/>
            <a:ext cx="161751" cy="98732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9" name="直接箭头连接符 38"/>
          <p:cNvCxnSpPr>
            <a:endCxn id="18" idx="0"/>
          </p:cNvCxnSpPr>
          <p:nvPr/>
        </p:nvCxnSpPr>
        <p:spPr bwMode="auto">
          <a:xfrm flipH="1">
            <a:off x="5202330" y="2998278"/>
            <a:ext cx="138990" cy="214532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直接箭头连接符 42"/>
          <p:cNvCxnSpPr>
            <a:endCxn id="22" idx="0"/>
          </p:cNvCxnSpPr>
          <p:nvPr/>
        </p:nvCxnSpPr>
        <p:spPr bwMode="auto">
          <a:xfrm>
            <a:off x="6099588" y="3008671"/>
            <a:ext cx="143538" cy="9867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直接箭头连接符 45"/>
          <p:cNvCxnSpPr>
            <a:endCxn id="21" idx="0"/>
          </p:cNvCxnSpPr>
          <p:nvPr/>
        </p:nvCxnSpPr>
        <p:spPr bwMode="auto">
          <a:xfrm>
            <a:off x="6918632" y="3008671"/>
            <a:ext cx="231103" cy="212782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9" name="直接箭头连接符 48"/>
          <p:cNvCxnSpPr>
            <a:endCxn id="20" idx="0"/>
          </p:cNvCxnSpPr>
          <p:nvPr/>
        </p:nvCxnSpPr>
        <p:spPr bwMode="auto">
          <a:xfrm>
            <a:off x="7657566" y="3027422"/>
            <a:ext cx="221766" cy="95967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直接箭头连接符 51"/>
          <p:cNvCxnSpPr/>
          <p:nvPr/>
        </p:nvCxnSpPr>
        <p:spPr bwMode="auto">
          <a:xfrm flipH="1">
            <a:off x="8583561" y="3027422"/>
            <a:ext cx="1" cy="210907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" name="矩形 55"/>
          <p:cNvSpPr/>
          <p:nvPr/>
        </p:nvSpPr>
        <p:spPr>
          <a:xfrm>
            <a:off x="3630757" y="163123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57" name="矩形 56"/>
          <p:cNvSpPr/>
          <p:nvPr/>
        </p:nvSpPr>
        <p:spPr>
          <a:xfrm>
            <a:off x="4557060" y="163123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58" name="矩形 57"/>
          <p:cNvSpPr/>
          <p:nvPr/>
        </p:nvSpPr>
        <p:spPr>
          <a:xfrm>
            <a:off x="5155061" y="280106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59" name="矩形 58"/>
          <p:cNvSpPr/>
          <p:nvPr/>
        </p:nvSpPr>
        <p:spPr>
          <a:xfrm>
            <a:off x="4452721" y="280640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60" name="矩形 59"/>
          <p:cNvSpPr/>
          <p:nvPr/>
        </p:nvSpPr>
        <p:spPr>
          <a:xfrm>
            <a:off x="2805762" y="2811783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1172692" y="281361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2074429" y="281009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474653" y="281361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64" name="矩形 63"/>
          <p:cNvSpPr/>
          <p:nvPr/>
        </p:nvSpPr>
        <p:spPr>
          <a:xfrm>
            <a:off x="8385604" y="280106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65" name="矩形 64"/>
          <p:cNvSpPr/>
          <p:nvPr/>
        </p:nvSpPr>
        <p:spPr>
          <a:xfrm>
            <a:off x="7460310" y="282400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6698139" y="2769727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  <p:sp>
        <p:nvSpPr>
          <p:cNvPr id="67" name="矩形 66"/>
          <p:cNvSpPr/>
          <p:nvPr/>
        </p:nvSpPr>
        <p:spPr>
          <a:xfrm>
            <a:off x="5908252" y="278596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69719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索引文件：</a:t>
            </a:r>
            <a:r>
              <a:rPr lang="en-US" altLang="zh-CN" dirty="0"/>
              <a:t>B+</a:t>
            </a:r>
            <a:r>
              <a:rPr lang="zh-CN" altLang="en-US" dirty="0"/>
              <a:t>树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221673" y="1341439"/>
                <a:ext cx="8541327" cy="4990088"/>
              </a:xfrm>
            </p:spPr>
            <p:txBody>
              <a:bodyPr/>
              <a:lstStyle/>
              <a:p>
                <a:r>
                  <a:rPr lang="zh-CN" altLang="en-US" dirty="0"/>
                  <a:t>一个</a:t>
                </a:r>
                <a:r>
                  <a:rPr lang="en-US" altLang="zh-CN" dirty="0"/>
                  <a:t>m</a:t>
                </a:r>
                <a:r>
                  <a:rPr lang="zh-CN" altLang="en-US" dirty="0"/>
                  <a:t>阶的</a:t>
                </a:r>
                <a:r>
                  <a:rPr lang="en-US" altLang="zh-CN" dirty="0"/>
                  <a:t>B+</a:t>
                </a:r>
                <a:r>
                  <a:rPr lang="zh-CN" altLang="en-US" dirty="0"/>
                  <a:t>树须满足以下条件</a:t>
                </a:r>
              </a:p>
              <a:p>
                <a:pPr lvl="1"/>
                <a:r>
                  <a:rPr lang="zh-CN" altLang="en-US" dirty="0"/>
                  <a:t>每个结点至多有</a:t>
                </a:r>
                <a:r>
                  <a:rPr lang="en-US" altLang="zh-CN" dirty="0"/>
                  <a:t>m</a:t>
                </a:r>
                <a:r>
                  <a:rPr lang="zh-CN" altLang="en-US" dirty="0"/>
                  <a:t>棵子树</a:t>
                </a:r>
              </a:p>
              <a:p>
                <a:pPr lvl="1"/>
                <a:r>
                  <a:rPr lang="zh-CN" altLang="en-US" dirty="0"/>
                  <a:t>除根结点外，其它每个分支至少有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zh-CN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m</m:t>
                            </m:r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zh-CN" altLang="en-US" dirty="0"/>
                  <a:t>棵子树</a:t>
                </a:r>
              </a:p>
              <a:p>
                <a:pPr lvl="1"/>
                <a:r>
                  <a:rPr lang="zh-CN" altLang="en-US" dirty="0"/>
                  <a:t>非叶结点的根结点至少有两棵子树</a:t>
                </a:r>
              </a:p>
              <a:p>
                <a:pPr lvl="1"/>
                <a:r>
                  <a:rPr lang="zh-CN" altLang="en-US" dirty="0"/>
                  <a:t>叶结点都在同一层中</a:t>
                </a:r>
              </a:p>
              <a:p>
                <a:pPr lvl="1"/>
                <a:r>
                  <a:rPr lang="zh-CN" altLang="en-US" dirty="0"/>
                  <a:t>有</a:t>
                </a:r>
                <a:r>
                  <a:rPr lang="en-US" altLang="zh-CN" dirty="0"/>
                  <a:t>j</a:t>
                </a:r>
                <a:r>
                  <a:rPr lang="zh-CN" altLang="en-US" dirty="0"/>
                  <a:t>棵子树的结点有</a:t>
                </a:r>
                <a:r>
                  <a:rPr lang="en-US" altLang="zh-CN" dirty="0"/>
                  <a:t>j</a:t>
                </a:r>
                <a:r>
                  <a:rPr lang="zh-CN" altLang="en-US" dirty="0"/>
                  <a:t>个关键码，它们按照递增次序排列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每个叶结点中至少包含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zh-CN" alt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altLang="zh-CN">
                                <a:latin typeface="Cambria Math" panose="02040503050406030204" pitchFamily="18" charset="0"/>
                              </a:rPr>
                              <m:t>m</m:t>
                            </m:r>
                          </m:num>
                          <m:den>
                            <m:r>
                              <a:rPr lang="en-US" altLang="zh-CN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zh-CN" altLang="en-US" dirty="0"/>
                  <a:t>个关键码。所有主文件记录的索引项都存放在</a:t>
                </a:r>
                <a:r>
                  <a:rPr lang="en-US" altLang="zh-CN" dirty="0"/>
                  <a:t>B+</a:t>
                </a:r>
                <a:r>
                  <a:rPr lang="zh-CN" altLang="en-US" dirty="0"/>
                  <a:t>树的叶结点中</a:t>
                </a:r>
              </a:p>
              <a:p>
                <a:pPr lvl="1"/>
                <a:r>
                  <a:rPr lang="zh-CN" altLang="en-US" dirty="0"/>
                  <a:t>所有分支结点可看成是索引的索引。结点中仅包含它的各个子结点中最大</a:t>
                </a:r>
                <a:r>
                  <a:rPr lang="en-US" altLang="zh-CN" dirty="0"/>
                  <a:t>(</a:t>
                </a:r>
                <a:r>
                  <a:rPr lang="zh-CN" altLang="en-US" dirty="0"/>
                  <a:t>或最小</a:t>
                </a:r>
                <a:r>
                  <a:rPr lang="en-US" altLang="zh-CN" dirty="0"/>
                  <a:t>)</a:t>
                </a:r>
                <a:r>
                  <a:rPr lang="zh-CN" altLang="en-US" dirty="0"/>
                  <a:t>关键码的分界值及指向子结点的指针</a:t>
                </a:r>
                <a:endParaRPr lang="en-US" altLang="zh-CN" dirty="0"/>
              </a:p>
              <a:p>
                <a:pPr lvl="1"/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1673" y="1341439"/>
                <a:ext cx="8541327" cy="4990088"/>
              </a:xfrm>
              <a:blipFill rotWithShape="0">
                <a:blip r:embed="rId2"/>
                <a:stretch>
                  <a:fillRect l="-285" t="-20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90097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索引文件：</a:t>
            </a:r>
            <a:r>
              <a:rPr lang="en-US" altLang="zh-CN" dirty="0"/>
              <a:t>3</a:t>
            </a:r>
            <a:r>
              <a:rPr lang="zh-CN" altLang="en-US" dirty="0"/>
              <a:t>阶</a:t>
            </a:r>
            <a:r>
              <a:rPr lang="en-US" altLang="zh-CN" dirty="0"/>
              <a:t>B+</a:t>
            </a:r>
            <a:r>
              <a:rPr lang="zh-CN" altLang="en-US" dirty="0"/>
              <a:t>树</a:t>
            </a:r>
          </a:p>
        </p:txBody>
      </p:sp>
      <p:sp>
        <p:nvSpPr>
          <p:cNvPr id="4" name="矩形 3"/>
          <p:cNvSpPr/>
          <p:nvPr/>
        </p:nvSpPr>
        <p:spPr bwMode="auto">
          <a:xfrm>
            <a:off x="3362632" y="1535679"/>
            <a:ext cx="1857612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60       99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1111044" y="2735214"/>
            <a:ext cx="2531807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20     39     60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5013767" y="2735214"/>
            <a:ext cx="2531807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85        99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182238" y="4342788"/>
            <a:ext cx="1356852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1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0       20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7575071" y="4320053"/>
            <a:ext cx="1356852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92      99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5726862" y="4342788"/>
            <a:ext cx="1356852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65  79  85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3878654" y="4342177"/>
            <a:ext cx="1356852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46 51</a:t>
            </a:r>
            <a:r>
              <a:rPr kumimoji="0" lang="en-US" altLang="zh-CN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  60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2030446" y="4342788"/>
            <a:ext cx="1356852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27  36  39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3" name="直接箭头连接符 12"/>
          <p:cNvCxnSpPr>
            <a:endCxn id="5" idx="0"/>
          </p:cNvCxnSpPr>
          <p:nvPr/>
        </p:nvCxnSpPr>
        <p:spPr bwMode="auto">
          <a:xfrm flipH="1">
            <a:off x="2376948" y="1815898"/>
            <a:ext cx="1914490" cy="91931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直接箭头连接符 13"/>
          <p:cNvCxnSpPr>
            <a:endCxn id="7" idx="0"/>
          </p:cNvCxnSpPr>
          <p:nvPr/>
        </p:nvCxnSpPr>
        <p:spPr bwMode="auto">
          <a:xfrm flipH="1">
            <a:off x="860664" y="3039403"/>
            <a:ext cx="1169782" cy="130338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直接箭头连接符 14"/>
          <p:cNvCxnSpPr>
            <a:endCxn id="11" idx="0"/>
          </p:cNvCxnSpPr>
          <p:nvPr/>
        </p:nvCxnSpPr>
        <p:spPr bwMode="auto">
          <a:xfrm>
            <a:off x="2708872" y="3015433"/>
            <a:ext cx="0" cy="132735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直接箭头连接符 15"/>
          <p:cNvCxnSpPr>
            <a:endCxn id="10" idx="0"/>
          </p:cNvCxnSpPr>
          <p:nvPr/>
        </p:nvCxnSpPr>
        <p:spPr bwMode="auto">
          <a:xfrm>
            <a:off x="3453580" y="3039403"/>
            <a:ext cx="1103500" cy="130277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直接箭头连接符 16"/>
          <p:cNvCxnSpPr>
            <a:endCxn id="9" idx="0"/>
          </p:cNvCxnSpPr>
          <p:nvPr/>
        </p:nvCxnSpPr>
        <p:spPr bwMode="auto">
          <a:xfrm>
            <a:off x="6239027" y="3039403"/>
            <a:ext cx="166261" cy="130338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直接箭头连接符 17"/>
          <p:cNvCxnSpPr>
            <a:endCxn id="8" idx="0"/>
          </p:cNvCxnSpPr>
          <p:nvPr/>
        </p:nvCxnSpPr>
        <p:spPr bwMode="auto">
          <a:xfrm>
            <a:off x="7083714" y="3015433"/>
            <a:ext cx="1169783" cy="130462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直接箭头连接符 18"/>
          <p:cNvCxnSpPr/>
          <p:nvPr/>
        </p:nvCxnSpPr>
        <p:spPr bwMode="auto">
          <a:xfrm>
            <a:off x="5090854" y="1801150"/>
            <a:ext cx="1314434" cy="93406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9534593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</a:t>
            </a:r>
            <a:r>
              <a:rPr lang="zh-CN" altLang="en-US" dirty="0"/>
              <a:t>树与</a:t>
            </a:r>
            <a:r>
              <a:rPr lang="en-US" altLang="zh-CN" dirty="0"/>
              <a:t>B+</a:t>
            </a:r>
            <a:r>
              <a:rPr lang="zh-CN" altLang="en-US" dirty="0"/>
              <a:t>树异同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6844" y="1341438"/>
            <a:ext cx="8558911" cy="4784725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en-US" altLang="zh-CN" dirty="0"/>
              <a:t>B+</a:t>
            </a:r>
            <a:r>
              <a:rPr lang="zh-CN" altLang="en-US" dirty="0"/>
              <a:t>树有</a:t>
            </a:r>
            <a:r>
              <a:rPr lang="en-US" altLang="zh-CN" dirty="0"/>
              <a:t>n</a:t>
            </a:r>
            <a:r>
              <a:rPr lang="zh-CN" altLang="en-US" dirty="0"/>
              <a:t>棵子树的结点中含有</a:t>
            </a:r>
            <a:r>
              <a:rPr lang="en-US" altLang="zh-CN" dirty="0"/>
              <a:t>n</a:t>
            </a:r>
            <a:r>
              <a:rPr lang="zh-CN" altLang="en-US" dirty="0"/>
              <a:t>个关键码；而</a:t>
            </a:r>
            <a:r>
              <a:rPr lang="en-US" altLang="zh-CN" dirty="0"/>
              <a:t>B</a:t>
            </a:r>
            <a:r>
              <a:rPr lang="zh-CN" altLang="en-US" dirty="0"/>
              <a:t>树有</a:t>
            </a:r>
            <a:r>
              <a:rPr lang="en-US" altLang="zh-CN" dirty="0"/>
              <a:t>n</a:t>
            </a:r>
            <a:r>
              <a:rPr lang="zh-CN" altLang="en-US" dirty="0"/>
              <a:t>棵子树的结点中含有</a:t>
            </a:r>
            <a:r>
              <a:rPr lang="en-US" altLang="zh-CN" dirty="0"/>
              <a:t>n-1</a:t>
            </a:r>
            <a:r>
              <a:rPr lang="zh-CN" altLang="en-US" dirty="0"/>
              <a:t>个关键码</a:t>
            </a:r>
          </a:p>
          <a:p>
            <a:pPr>
              <a:lnSpc>
                <a:spcPts val="3500"/>
              </a:lnSpc>
            </a:pPr>
            <a:r>
              <a:rPr lang="en-US" altLang="zh-CN" dirty="0"/>
              <a:t>B+</a:t>
            </a:r>
            <a:r>
              <a:rPr lang="zh-CN" altLang="en-US" dirty="0"/>
              <a:t>树所有的叶子结点中包含了完整的索引的信息，而</a:t>
            </a:r>
            <a:r>
              <a:rPr lang="en-US" altLang="zh-CN" dirty="0"/>
              <a:t>B</a:t>
            </a:r>
            <a:r>
              <a:rPr lang="zh-CN" altLang="en-US" dirty="0"/>
              <a:t>树中非叶结点的关键码与叶结点的关键码均不重复，它们共同构成全部索引信息</a:t>
            </a:r>
          </a:p>
          <a:p>
            <a:pPr>
              <a:lnSpc>
                <a:spcPts val="3500"/>
              </a:lnSpc>
            </a:pPr>
            <a:r>
              <a:rPr lang="en-US" altLang="zh-CN" dirty="0"/>
              <a:t>B+</a:t>
            </a:r>
            <a:r>
              <a:rPr lang="zh-CN" altLang="en-US" dirty="0"/>
              <a:t>树所有的非叶结点可以看成是高层索引，结点中仅含有其子树中最大（或最小）关键码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458303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矩形 82"/>
          <p:cNvSpPr/>
          <p:nvPr/>
        </p:nvSpPr>
        <p:spPr bwMode="auto">
          <a:xfrm>
            <a:off x="316679" y="1610824"/>
            <a:ext cx="8446321" cy="2569357"/>
          </a:xfrm>
          <a:prstGeom prst="rect">
            <a:avLst/>
          </a:prstGeom>
          <a:solidFill>
            <a:srgbClr val="FFE69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0" name="矩形 79"/>
          <p:cNvSpPr/>
          <p:nvPr/>
        </p:nvSpPr>
        <p:spPr bwMode="auto">
          <a:xfrm>
            <a:off x="58995" y="4628188"/>
            <a:ext cx="9026014" cy="14632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</a:t>
            </a:r>
            <a:r>
              <a:rPr lang="zh-CN" altLang="en-US" dirty="0"/>
              <a:t>树做密集索引的索引顺序文件</a:t>
            </a:r>
          </a:p>
        </p:txBody>
      </p:sp>
      <p:sp>
        <p:nvSpPr>
          <p:cNvPr id="4" name="矩形 3"/>
          <p:cNvSpPr/>
          <p:nvPr/>
        </p:nvSpPr>
        <p:spPr bwMode="auto">
          <a:xfrm>
            <a:off x="2592047" y="1849709"/>
            <a:ext cx="3355307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B,   </a:t>
            </a: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       (E,   )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977060" y="3111489"/>
            <a:ext cx="1265904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(A,   ) 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3038765" y="3115142"/>
            <a:ext cx="2459203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(C,   )      (D,   )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6243989" y="3130240"/>
            <a:ext cx="2305107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 (F,   )      (G,   )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977060" y="5059664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2" name="直接箭头连接符 11"/>
          <p:cNvCxnSpPr>
            <a:endCxn id="5" idx="0"/>
          </p:cNvCxnSpPr>
          <p:nvPr/>
        </p:nvCxnSpPr>
        <p:spPr bwMode="auto">
          <a:xfrm flipH="1">
            <a:off x="1610012" y="2155227"/>
            <a:ext cx="1316945" cy="95626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直接箭头连接符 12"/>
          <p:cNvCxnSpPr>
            <a:endCxn id="11" idx="0"/>
          </p:cNvCxnSpPr>
          <p:nvPr/>
        </p:nvCxnSpPr>
        <p:spPr bwMode="auto">
          <a:xfrm flipH="1">
            <a:off x="1261844" y="3356186"/>
            <a:ext cx="545011" cy="170347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直接箭头连接符 13"/>
          <p:cNvCxnSpPr>
            <a:endCxn id="6" idx="0"/>
          </p:cNvCxnSpPr>
          <p:nvPr/>
        </p:nvCxnSpPr>
        <p:spPr bwMode="auto">
          <a:xfrm flipH="1">
            <a:off x="4268367" y="2209157"/>
            <a:ext cx="66755" cy="90598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直接箭头连接符 14"/>
          <p:cNvCxnSpPr>
            <a:endCxn id="7" idx="0"/>
          </p:cNvCxnSpPr>
          <p:nvPr/>
        </p:nvCxnSpPr>
        <p:spPr bwMode="auto">
          <a:xfrm>
            <a:off x="5528389" y="2097505"/>
            <a:ext cx="1868154" cy="103273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直接箭头连接符 15"/>
          <p:cNvCxnSpPr>
            <a:endCxn id="22" idx="0"/>
          </p:cNvCxnSpPr>
          <p:nvPr/>
        </p:nvCxnSpPr>
        <p:spPr bwMode="auto">
          <a:xfrm flipH="1">
            <a:off x="3654924" y="3406856"/>
            <a:ext cx="244694" cy="165711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直接箭头连接符 16"/>
          <p:cNvCxnSpPr>
            <a:endCxn id="24" idx="0"/>
          </p:cNvCxnSpPr>
          <p:nvPr/>
        </p:nvCxnSpPr>
        <p:spPr bwMode="auto">
          <a:xfrm flipH="1">
            <a:off x="4870290" y="3367852"/>
            <a:ext cx="692" cy="16764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直接箭头连接符 17"/>
          <p:cNvCxnSpPr>
            <a:endCxn id="28" idx="0"/>
          </p:cNvCxnSpPr>
          <p:nvPr/>
        </p:nvCxnSpPr>
        <p:spPr bwMode="auto">
          <a:xfrm>
            <a:off x="6991907" y="3386568"/>
            <a:ext cx="271463" cy="16175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矩形 18"/>
          <p:cNvSpPr/>
          <p:nvPr/>
        </p:nvSpPr>
        <p:spPr bwMode="auto">
          <a:xfrm>
            <a:off x="1546627" y="5060285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2174090" y="5059664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1" name="矩形 20"/>
          <p:cNvSpPr/>
          <p:nvPr/>
        </p:nvSpPr>
        <p:spPr bwMode="auto">
          <a:xfrm>
            <a:off x="2743657" y="5060285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3370140" y="5063969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3" name="矩形 22"/>
          <p:cNvSpPr/>
          <p:nvPr/>
        </p:nvSpPr>
        <p:spPr bwMode="auto">
          <a:xfrm>
            <a:off x="3939707" y="5064590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 bwMode="auto">
          <a:xfrm>
            <a:off x="4585506" y="5044312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D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 bwMode="auto">
          <a:xfrm>
            <a:off x="5155073" y="5044933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5778805" y="5025011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E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7" name="矩形 26"/>
          <p:cNvSpPr/>
          <p:nvPr/>
        </p:nvSpPr>
        <p:spPr bwMode="auto">
          <a:xfrm>
            <a:off x="6348372" y="5025632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 bwMode="auto">
          <a:xfrm>
            <a:off x="6978586" y="5004112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F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9" name="矩形 28"/>
          <p:cNvSpPr/>
          <p:nvPr/>
        </p:nvSpPr>
        <p:spPr bwMode="auto">
          <a:xfrm>
            <a:off x="7548153" y="5004733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0" name="矩形 29"/>
          <p:cNvSpPr/>
          <p:nvPr/>
        </p:nvSpPr>
        <p:spPr bwMode="auto">
          <a:xfrm>
            <a:off x="8108050" y="5003622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G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1" name="矩形 30"/>
          <p:cNvSpPr/>
          <p:nvPr/>
        </p:nvSpPr>
        <p:spPr bwMode="auto">
          <a:xfrm>
            <a:off x="8677617" y="5004243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^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32" name="直接箭头连接符 31"/>
          <p:cNvCxnSpPr/>
          <p:nvPr/>
        </p:nvCxnSpPr>
        <p:spPr bwMode="auto">
          <a:xfrm>
            <a:off x="367460" y="5335838"/>
            <a:ext cx="6096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4" name="文本框 33"/>
          <p:cNvSpPr txBox="1"/>
          <p:nvPr/>
        </p:nvSpPr>
        <p:spPr>
          <a:xfrm>
            <a:off x="279674" y="4911322"/>
            <a:ext cx="611065" cy="307777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华文中宋" panose="02010600040101010101" pitchFamily="2" charset="-122"/>
                <a:ea typeface="华文中宋" panose="02010600040101010101" pitchFamily="2" charset="-122"/>
              </a:rPr>
              <a:t>head</a:t>
            </a:r>
            <a:endParaRPr lang="zh-CN" altLang="en-US" sz="1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35" name="直接箭头连接符 34"/>
          <p:cNvCxnSpPr/>
          <p:nvPr/>
        </p:nvCxnSpPr>
        <p:spPr bwMode="auto">
          <a:xfrm>
            <a:off x="1670937" y="5323910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直接箭头连接符 36"/>
          <p:cNvCxnSpPr/>
          <p:nvPr/>
        </p:nvCxnSpPr>
        <p:spPr bwMode="auto">
          <a:xfrm>
            <a:off x="7643607" y="5314569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直接箭头连接符 37"/>
          <p:cNvCxnSpPr/>
          <p:nvPr/>
        </p:nvCxnSpPr>
        <p:spPr bwMode="auto">
          <a:xfrm>
            <a:off x="6479891" y="5314569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9" name="直接箭头连接符 38"/>
          <p:cNvCxnSpPr/>
          <p:nvPr/>
        </p:nvCxnSpPr>
        <p:spPr bwMode="auto">
          <a:xfrm>
            <a:off x="5294847" y="5340624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直接箭头连接符 39"/>
          <p:cNvCxnSpPr/>
          <p:nvPr/>
        </p:nvCxnSpPr>
        <p:spPr bwMode="auto">
          <a:xfrm>
            <a:off x="4079933" y="5360289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直接箭头连接符 40"/>
          <p:cNvCxnSpPr/>
          <p:nvPr/>
        </p:nvCxnSpPr>
        <p:spPr bwMode="auto">
          <a:xfrm>
            <a:off x="2918227" y="5351932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4" name="矩形 43"/>
          <p:cNvSpPr/>
          <p:nvPr/>
        </p:nvSpPr>
        <p:spPr>
          <a:xfrm>
            <a:off x="4910536" y="1962400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667017" y="194526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5357091" y="194908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127373" y="194908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3673500" y="1976038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902484" y="3187726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833646" y="318759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1576597" y="3243665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8209859" y="3225793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242777" y="32436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7233626" y="32436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5101830" y="320704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065879" y="3215613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029929" y="3231560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6839946" y="3243665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7877021" y="3247992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737022" y="3223816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3708105" y="3228735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cxnSp>
        <p:nvCxnSpPr>
          <p:cNvPr id="70" name="直接箭头连接符 69"/>
          <p:cNvCxnSpPr>
            <a:endCxn id="30" idx="0"/>
          </p:cNvCxnSpPr>
          <p:nvPr/>
        </p:nvCxnSpPr>
        <p:spPr bwMode="auto">
          <a:xfrm>
            <a:off x="8073550" y="3420404"/>
            <a:ext cx="319284" cy="158321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8" name="任意多边形 77"/>
          <p:cNvSpPr/>
          <p:nvPr/>
        </p:nvSpPr>
        <p:spPr bwMode="auto">
          <a:xfrm>
            <a:off x="2422489" y="2197509"/>
            <a:ext cx="1415846" cy="2861187"/>
          </a:xfrm>
          <a:custGeom>
            <a:avLst/>
            <a:gdLst>
              <a:gd name="connsiteX0" fmla="*/ 1415846 w 1415846"/>
              <a:gd name="connsiteY0" fmla="*/ 0 h 2861187"/>
              <a:gd name="connsiteX1" fmla="*/ 265471 w 1415846"/>
              <a:gd name="connsiteY1" fmla="*/ 811162 h 2861187"/>
              <a:gd name="connsiteX2" fmla="*/ 0 w 1415846"/>
              <a:gd name="connsiteY2" fmla="*/ 2861187 h 2861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15846" h="2861187">
                <a:moveTo>
                  <a:pt x="1415846" y="0"/>
                </a:moveTo>
                <a:cubicBezTo>
                  <a:pt x="958645" y="167149"/>
                  <a:pt x="501445" y="334298"/>
                  <a:pt x="265471" y="811162"/>
                </a:cubicBezTo>
                <a:cubicBezTo>
                  <a:pt x="29497" y="1288027"/>
                  <a:pt x="14748" y="2074607"/>
                  <a:pt x="0" y="2861187"/>
                </a:cubicBezTo>
              </a:path>
            </a:pathLst>
          </a:cu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9" name="任意多边形 78"/>
          <p:cNvSpPr/>
          <p:nvPr/>
        </p:nvSpPr>
        <p:spPr bwMode="auto">
          <a:xfrm>
            <a:off x="5091948" y="2168013"/>
            <a:ext cx="1002890" cy="2875935"/>
          </a:xfrm>
          <a:custGeom>
            <a:avLst/>
            <a:gdLst>
              <a:gd name="connsiteX0" fmla="*/ 0 w 1002890"/>
              <a:gd name="connsiteY0" fmla="*/ 0 h 2875935"/>
              <a:gd name="connsiteX1" fmla="*/ 737419 w 1002890"/>
              <a:gd name="connsiteY1" fmla="*/ 1091380 h 2875935"/>
              <a:gd name="connsiteX2" fmla="*/ 1002890 w 1002890"/>
              <a:gd name="connsiteY2" fmla="*/ 2875935 h 2875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2890" h="2875935">
                <a:moveTo>
                  <a:pt x="0" y="0"/>
                </a:moveTo>
                <a:cubicBezTo>
                  <a:pt x="285135" y="306029"/>
                  <a:pt x="570271" y="612058"/>
                  <a:pt x="737419" y="1091380"/>
                </a:cubicBezTo>
                <a:cubicBezTo>
                  <a:pt x="904567" y="1570703"/>
                  <a:pt x="956187" y="2580967"/>
                  <a:pt x="1002890" y="2875935"/>
                </a:cubicBezTo>
              </a:path>
            </a:pathLst>
          </a:cu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0" y="57143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主文件</a:t>
            </a:r>
          </a:p>
        </p:txBody>
      </p:sp>
      <p:sp>
        <p:nvSpPr>
          <p:cNvPr id="84" name="文本框 83"/>
          <p:cNvSpPr txBox="1"/>
          <p:nvPr/>
        </p:nvSpPr>
        <p:spPr>
          <a:xfrm>
            <a:off x="538478" y="1712984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树索引文件</a:t>
            </a:r>
          </a:p>
        </p:txBody>
      </p:sp>
    </p:spTree>
    <p:extLst>
      <p:ext uri="{BB962C8B-B14F-4D97-AF65-F5344CB8AC3E}">
        <p14:creationId xmlns:p14="http://schemas.microsoft.com/office/powerpoint/2010/main" val="1550302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B+</a:t>
            </a:r>
            <a:r>
              <a:rPr lang="zh-CN" altLang="en-US" dirty="0"/>
              <a:t>树做密集索引的索引顺序文件</a:t>
            </a:r>
          </a:p>
        </p:txBody>
      </p:sp>
      <p:sp>
        <p:nvSpPr>
          <p:cNvPr id="4" name="矩形 3"/>
          <p:cNvSpPr/>
          <p:nvPr/>
        </p:nvSpPr>
        <p:spPr bwMode="auto">
          <a:xfrm>
            <a:off x="362345" y="1623946"/>
            <a:ext cx="8446321" cy="2569357"/>
          </a:xfrm>
          <a:prstGeom prst="rect">
            <a:avLst/>
          </a:prstGeom>
          <a:solidFill>
            <a:srgbClr val="FFE69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>
            <a:off x="58995" y="4628188"/>
            <a:ext cx="9026014" cy="14632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2515537" y="1849709"/>
            <a:ext cx="4612101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B,   </a:t>
            </a: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       (E</a:t>
            </a: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,   )          (G,   )</a:t>
            </a:r>
            <a:endParaRPr lang="zh-CN" altLang="en-US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367459" y="3111489"/>
            <a:ext cx="2035669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(A</a:t>
            </a:r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,   )    (B   )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2735966" y="3115142"/>
            <a:ext cx="3280125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r"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(C,   )      (D,   )     (E,  )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6243989" y="3130240"/>
            <a:ext cx="2305107" cy="5604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 (F,   )      (G,   )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977060" y="5059664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A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2" name="直接箭头连接符 11"/>
          <p:cNvCxnSpPr>
            <a:endCxn id="10" idx="0"/>
          </p:cNvCxnSpPr>
          <p:nvPr/>
        </p:nvCxnSpPr>
        <p:spPr bwMode="auto">
          <a:xfrm>
            <a:off x="1118078" y="3628102"/>
            <a:ext cx="143766" cy="143156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直接箭头连接符 12"/>
          <p:cNvCxnSpPr>
            <a:endCxn id="7" idx="0"/>
          </p:cNvCxnSpPr>
          <p:nvPr/>
        </p:nvCxnSpPr>
        <p:spPr bwMode="auto">
          <a:xfrm flipH="1">
            <a:off x="1385294" y="2111595"/>
            <a:ext cx="2839524" cy="99989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直接箭头连接符 13"/>
          <p:cNvCxnSpPr>
            <a:endCxn id="8" idx="0"/>
          </p:cNvCxnSpPr>
          <p:nvPr/>
        </p:nvCxnSpPr>
        <p:spPr bwMode="auto">
          <a:xfrm flipH="1">
            <a:off x="4376029" y="2153829"/>
            <a:ext cx="1155354" cy="96131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直接箭头连接符 14"/>
          <p:cNvCxnSpPr>
            <a:endCxn id="21" idx="0"/>
          </p:cNvCxnSpPr>
          <p:nvPr/>
        </p:nvCxnSpPr>
        <p:spPr bwMode="auto">
          <a:xfrm>
            <a:off x="3496499" y="3360930"/>
            <a:ext cx="158425" cy="170303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直接箭头连接符 15"/>
          <p:cNvCxnSpPr>
            <a:endCxn id="23" idx="0"/>
          </p:cNvCxnSpPr>
          <p:nvPr/>
        </p:nvCxnSpPr>
        <p:spPr bwMode="auto">
          <a:xfrm>
            <a:off x="4585506" y="3360930"/>
            <a:ext cx="284784" cy="16833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直接箭头连接符 16"/>
          <p:cNvCxnSpPr>
            <a:endCxn id="27" idx="0"/>
          </p:cNvCxnSpPr>
          <p:nvPr/>
        </p:nvCxnSpPr>
        <p:spPr bwMode="auto">
          <a:xfrm>
            <a:off x="6991907" y="3386568"/>
            <a:ext cx="271463" cy="16175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" name="矩形 17"/>
          <p:cNvSpPr/>
          <p:nvPr/>
        </p:nvSpPr>
        <p:spPr bwMode="auto">
          <a:xfrm>
            <a:off x="1546627" y="5060285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2174090" y="5059664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B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2743657" y="5060285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1" name="矩形 20"/>
          <p:cNvSpPr/>
          <p:nvPr/>
        </p:nvSpPr>
        <p:spPr bwMode="auto">
          <a:xfrm>
            <a:off x="3370140" y="5063969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C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3939707" y="5064590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3" name="矩形 22"/>
          <p:cNvSpPr/>
          <p:nvPr/>
        </p:nvSpPr>
        <p:spPr bwMode="auto">
          <a:xfrm>
            <a:off x="4585506" y="5044312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D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 bwMode="auto">
          <a:xfrm>
            <a:off x="5155073" y="5044933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 bwMode="auto">
          <a:xfrm>
            <a:off x="5778805" y="5025011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E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6348372" y="5025632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7" name="矩形 26"/>
          <p:cNvSpPr/>
          <p:nvPr/>
        </p:nvSpPr>
        <p:spPr bwMode="auto">
          <a:xfrm>
            <a:off x="6978586" y="5004112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F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 bwMode="auto">
          <a:xfrm>
            <a:off x="7548153" y="5004733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9" name="矩形 28"/>
          <p:cNvSpPr/>
          <p:nvPr/>
        </p:nvSpPr>
        <p:spPr bwMode="auto">
          <a:xfrm>
            <a:off x="8108050" y="5003622"/>
            <a:ext cx="569567" cy="56043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G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0" name="矩形 29"/>
          <p:cNvSpPr/>
          <p:nvPr/>
        </p:nvSpPr>
        <p:spPr bwMode="auto">
          <a:xfrm>
            <a:off x="8677617" y="5004243"/>
            <a:ext cx="265574" cy="560438"/>
          </a:xfrm>
          <a:prstGeom prst="rect">
            <a:avLst/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eaLnBrk="1" hangingPunct="1"/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^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31" name="直接箭头连接符 30"/>
          <p:cNvCxnSpPr/>
          <p:nvPr/>
        </p:nvCxnSpPr>
        <p:spPr bwMode="auto">
          <a:xfrm>
            <a:off x="367460" y="5335838"/>
            <a:ext cx="6096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" name="文本框 31"/>
          <p:cNvSpPr txBox="1"/>
          <p:nvPr/>
        </p:nvSpPr>
        <p:spPr>
          <a:xfrm>
            <a:off x="279674" y="4911322"/>
            <a:ext cx="611065" cy="307777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华文中宋" panose="02010600040101010101" pitchFamily="2" charset="-122"/>
                <a:ea typeface="华文中宋" panose="02010600040101010101" pitchFamily="2" charset="-122"/>
              </a:rPr>
              <a:t>head</a:t>
            </a:r>
            <a:endParaRPr lang="zh-CN" altLang="en-US" sz="1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33" name="直接箭头连接符 32"/>
          <p:cNvCxnSpPr/>
          <p:nvPr/>
        </p:nvCxnSpPr>
        <p:spPr bwMode="auto">
          <a:xfrm>
            <a:off x="1670937" y="5323910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直接箭头连接符 33"/>
          <p:cNvCxnSpPr/>
          <p:nvPr/>
        </p:nvCxnSpPr>
        <p:spPr bwMode="auto">
          <a:xfrm>
            <a:off x="7643607" y="5314569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直接箭头连接符 34"/>
          <p:cNvCxnSpPr/>
          <p:nvPr/>
        </p:nvCxnSpPr>
        <p:spPr bwMode="auto">
          <a:xfrm>
            <a:off x="6479891" y="5314569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直接箭头连接符 35"/>
          <p:cNvCxnSpPr/>
          <p:nvPr/>
        </p:nvCxnSpPr>
        <p:spPr bwMode="auto">
          <a:xfrm>
            <a:off x="5294847" y="5340624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直接箭头连接符 36"/>
          <p:cNvCxnSpPr/>
          <p:nvPr/>
        </p:nvCxnSpPr>
        <p:spPr bwMode="auto">
          <a:xfrm>
            <a:off x="4079933" y="5360289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直接箭头连接符 37"/>
          <p:cNvCxnSpPr/>
          <p:nvPr/>
        </p:nvCxnSpPr>
        <p:spPr bwMode="auto">
          <a:xfrm>
            <a:off x="2918227" y="5351932"/>
            <a:ext cx="48529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9" name="矩形 38"/>
          <p:cNvSpPr/>
          <p:nvPr/>
        </p:nvSpPr>
        <p:spPr>
          <a:xfrm>
            <a:off x="6166271" y="1978787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301413" y="1969163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029808" y="194879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3375908" y="3243665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210009" y="323234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927952" y="3243665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8209859" y="3225793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7233626" y="32436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723646" y="320606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3705893" y="323136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6839946" y="3243665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7877021" y="3247992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4416497" y="3241472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317149" y="3207042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cxnSp>
        <p:nvCxnSpPr>
          <p:cNvPr id="57" name="直接箭头连接符 56"/>
          <p:cNvCxnSpPr>
            <a:endCxn id="29" idx="0"/>
          </p:cNvCxnSpPr>
          <p:nvPr/>
        </p:nvCxnSpPr>
        <p:spPr bwMode="auto">
          <a:xfrm>
            <a:off x="8073550" y="3420404"/>
            <a:ext cx="319284" cy="158321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0" name="文本框 59"/>
          <p:cNvSpPr txBox="1"/>
          <p:nvPr/>
        </p:nvSpPr>
        <p:spPr>
          <a:xfrm>
            <a:off x="0" y="57143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主文件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538478" y="171298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华文中宋" panose="02010600040101010101" pitchFamily="2" charset="-122"/>
                <a:ea typeface="华文中宋" panose="02010600040101010101" pitchFamily="2" charset="-122"/>
              </a:rPr>
              <a:t>B+</a:t>
            </a:r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树索引文件</a:t>
            </a:r>
          </a:p>
        </p:txBody>
      </p:sp>
      <p:sp>
        <p:nvSpPr>
          <p:cNvPr id="65" name="矩形 64"/>
          <p:cNvSpPr/>
          <p:nvPr/>
        </p:nvSpPr>
        <p:spPr>
          <a:xfrm>
            <a:off x="1997512" y="320704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757066" y="3247992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4790871" y="1948792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3575505" y="1972143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sz="1400" dirty="0">
              <a:solidFill>
                <a:srgbClr val="C00000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651575" y="1927909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5613914" y="3210640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CC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●</a:t>
            </a:r>
            <a:endParaRPr lang="zh-CN" altLang="en-US" dirty="0">
              <a:solidFill>
                <a:srgbClr val="3333CC"/>
              </a:solidFill>
            </a:endParaRPr>
          </a:p>
        </p:txBody>
      </p:sp>
      <p:cxnSp>
        <p:nvCxnSpPr>
          <p:cNvPr id="78" name="直接箭头连接符 77"/>
          <p:cNvCxnSpPr>
            <a:endCxn id="9" idx="0"/>
          </p:cNvCxnSpPr>
          <p:nvPr/>
        </p:nvCxnSpPr>
        <p:spPr bwMode="auto">
          <a:xfrm>
            <a:off x="6894443" y="2112214"/>
            <a:ext cx="502100" cy="101802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1" name="直接箭头连接符 80"/>
          <p:cNvCxnSpPr/>
          <p:nvPr/>
        </p:nvCxnSpPr>
        <p:spPr bwMode="auto">
          <a:xfrm>
            <a:off x="5859588" y="3395306"/>
            <a:ext cx="284784" cy="168338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2" name="直接箭头连接符 81"/>
          <p:cNvCxnSpPr/>
          <p:nvPr/>
        </p:nvCxnSpPr>
        <p:spPr bwMode="auto">
          <a:xfrm>
            <a:off x="1919977" y="3361551"/>
            <a:ext cx="629342" cy="168276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56720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323850" y="5358271"/>
            <a:ext cx="9144000" cy="41070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Arial" panose="020B0604020202020204" pitchFamily="34" charset="0"/>
              <a:buNone/>
            </a:pPr>
            <a:endParaRPr lang="zh-CN" altLang="en-US">
              <a:solidFill>
                <a:srgbClr val="555555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2" name="Picture 7" descr="C:\Users\HP\Desktop\图片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20" b="23666"/>
          <a:stretch>
            <a:fillRect/>
          </a:stretch>
        </p:blipFill>
        <p:spPr bwMode="auto">
          <a:xfrm>
            <a:off x="0" y="0"/>
            <a:ext cx="91440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内容占位符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28267"/>
            <a:ext cx="9144001" cy="292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3"/>
          <p:cNvSpPr>
            <a:spLocks noChangeArrowheads="1"/>
          </p:cNvSpPr>
          <p:nvPr/>
        </p:nvSpPr>
        <p:spPr bwMode="auto">
          <a:xfrm>
            <a:off x="323850" y="1416446"/>
            <a:ext cx="8496300" cy="3392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eaLnBrk="1" hangingPunct="1">
              <a:buFont typeface="Arial" charset="0"/>
              <a:buNone/>
            </a:pPr>
            <a:r>
              <a:rPr lang="en-US" altLang="zh-CN" sz="4800" b="1" dirty="0">
                <a:solidFill>
                  <a:srgbClr val="555555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Q  &amp;  A</a:t>
            </a:r>
          </a:p>
          <a:p>
            <a:pPr algn="ctr" eaLnBrk="1" hangingPunct="1">
              <a:buFont typeface="Arial" charset="0"/>
              <a:buNone/>
            </a:pPr>
            <a:endParaRPr lang="zh-CN" altLang="en-US" sz="4800" b="1" dirty="0">
              <a:solidFill>
                <a:srgbClr val="555555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ctr" eaLnBrk="1" hangingPunct="1">
              <a:buFont typeface="Arial" charset="0"/>
              <a:buNone/>
            </a:pPr>
            <a:r>
              <a:rPr lang="zh-CN" altLang="en-US" sz="4800" b="1" dirty="0">
                <a:solidFill>
                  <a:srgbClr val="555555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谢 谢！</a:t>
            </a:r>
            <a:endParaRPr lang="en-US" altLang="zh-CN" sz="4800" b="1" dirty="0">
              <a:solidFill>
                <a:srgbClr val="555555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088" y="52221"/>
            <a:ext cx="3116262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915499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837" y="1341438"/>
            <a:ext cx="8894618" cy="4784725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若字典的所有关键码都是字符串</a:t>
            </a:r>
            <a:r>
              <a:rPr lang="en-US" altLang="zh-CN" dirty="0"/>
              <a:t>, </a:t>
            </a:r>
            <a:r>
              <a:rPr lang="zh-CN" altLang="en-US" dirty="0"/>
              <a:t>则可以构造字符树</a:t>
            </a:r>
            <a:r>
              <a:rPr lang="en-US" altLang="zh-CN" b="1" dirty="0"/>
              <a:t>(</a:t>
            </a:r>
            <a:r>
              <a:rPr lang="zh-CN" altLang="en-US" dirty="0"/>
              <a:t>林</a:t>
            </a:r>
            <a:r>
              <a:rPr lang="en-US" altLang="zh-CN" b="1" dirty="0"/>
              <a:t>)</a:t>
            </a:r>
            <a:r>
              <a:rPr lang="zh-CN" altLang="en-US" dirty="0"/>
              <a:t>来表示</a:t>
            </a:r>
            <a:endParaRPr lang="en-US" altLang="zh-CN" dirty="0"/>
          </a:p>
          <a:p>
            <a:pPr lvl="1">
              <a:lnSpc>
                <a:spcPts val="3500"/>
              </a:lnSpc>
            </a:pPr>
            <a:r>
              <a:rPr lang="zh-CN" altLang="en-US" dirty="0"/>
              <a:t>字符树中的每个结点表示关键码中的一个字符</a:t>
            </a:r>
          </a:p>
          <a:p>
            <a:pPr lvl="1">
              <a:lnSpc>
                <a:spcPts val="3500"/>
              </a:lnSpc>
            </a:pPr>
            <a:r>
              <a:rPr lang="zh-CN" altLang="en-US" dirty="0"/>
              <a:t>从根出发的每条路径上</a:t>
            </a:r>
            <a:r>
              <a:rPr lang="en-US" altLang="zh-CN" dirty="0"/>
              <a:t>,</a:t>
            </a:r>
            <a:r>
              <a:rPr lang="zh-CN" altLang="en-US" dirty="0"/>
              <a:t>所对应的字符连接起来得到的字符串是一个关键码</a:t>
            </a:r>
            <a:endParaRPr lang="en-US" altLang="zh-CN" dirty="0"/>
          </a:p>
          <a:p>
            <a:pPr lvl="1">
              <a:lnSpc>
                <a:spcPts val="3500"/>
              </a:lnSpc>
            </a:pPr>
            <a:r>
              <a:rPr lang="zh-CN" altLang="en-US" dirty="0"/>
              <a:t>一个字典的所有关键码</a:t>
            </a:r>
            <a:r>
              <a:rPr lang="en-US" altLang="zh-CN" dirty="0"/>
              <a:t>,</a:t>
            </a:r>
            <a:r>
              <a:rPr lang="zh-CN" altLang="en-US" dirty="0"/>
              <a:t>可用一个字符树</a:t>
            </a:r>
            <a:r>
              <a:rPr lang="en-US" altLang="zh-CN" dirty="0"/>
              <a:t>(</a:t>
            </a:r>
            <a:r>
              <a:rPr lang="zh-CN" altLang="en-US" dirty="0"/>
              <a:t>林</a:t>
            </a:r>
            <a:r>
              <a:rPr lang="en-US" altLang="zh-CN" dirty="0"/>
              <a:t>)</a:t>
            </a:r>
            <a:r>
              <a:rPr lang="zh-CN" altLang="en-US" dirty="0"/>
              <a:t>中从根到其它结点路径对应字符串的集合表示</a:t>
            </a:r>
          </a:p>
          <a:p>
            <a:pPr lvl="1">
              <a:lnSpc>
                <a:spcPts val="3500"/>
              </a:lnSpc>
            </a:pPr>
            <a:r>
              <a:rPr lang="zh-CN" altLang="en-US" dirty="0"/>
              <a:t>在每个构成字典关键码的结点上增加一个指向对应元素的指针，就成为相应字典的一个字符树表示</a:t>
            </a:r>
          </a:p>
        </p:txBody>
      </p:sp>
    </p:spTree>
    <p:extLst>
      <p:ext uri="{BB962C8B-B14F-4D97-AF65-F5344CB8AC3E}">
        <p14:creationId xmlns:p14="http://schemas.microsoft.com/office/powerpoint/2010/main" val="314733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字符树示例</a:t>
            </a:r>
          </a:p>
        </p:txBody>
      </p:sp>
      <p:sp>
        <p:nvSpPr>
          <p:cNvPr id="4" name="矩形 3"/>
          <p:cNvSpPr/>
          <p:nvPr/>
        </p:nvSpPr>
        <p:spPr>
          <a:xfrm>
            <a:off x="341671" y="1333547"/>
            <a:ext cx="8421329" cy="163121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marR="0" algn="just"/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某字典的关键码集合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:</a:t>
            </a:r>
          </a:p>
          <a:p>
            <a:pPr marR="4510" algn="just"/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K={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xal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wan,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wil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zol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yo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xul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yum, wen,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wim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zi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yon,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xem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wul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zom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}</a:t>
            </a:r>
            <a:endParaRPr lang="zh-CN" altLang="en-US" sz="20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marR="5760"/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关键码由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2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至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3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个字符组成：第一个字符为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w, x, y, z, 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第二个字符可为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a, e, </a:t>
            </a:r>
            <a:r>
              <a:rPr lang="en-US" altLang="zh-CN" sz="2000" dirty="0" err="1">
                <a:latin typeface="华文中宋" panose="02010600040101010101" pitchFamily="2" charset="-122"/>
                <a:ea typeface="华文中宋" panose="02010600040101010101" pitchFamily="2" charset="-122"/>
              </a:rPr>
              <a:t>i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, o, u,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第三个字符可为</a:t>
            </a:r>
            <a:r>
              <a:rPr lang="en-US" altLang="zh-CN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l, m, n</a:t>
            </a:r>
            <a:r>
              <a:rPr lang="zh-CN" altLang="en-US" sz="2000" dirty="0">
                <a:latin typeface="华文中宋" panose="02010600040101010101" pitchFamily="2" charset="-122"/>
                <a:ea typeface="华文中宋" panose="02010600040101010101" pitchFamily="2" charset="-122"/>
              </a:rPr>
              <a:t>。</a:t>
            </a:r>
          </a:p>
        </p:txBody>
      </p:sp>
      <p:grpSp>
        <p:nvGrpSpPr>
          <p:cNvPr id="97" name="组合 96"/>
          <p:cNvGrpSpPr/>
          <p:nvPr/>
        </p:nvGrpSpPr>
        <p:grpSpPr>
          <a:xfrm>
            <a:off x="166801" y="3249277"/>
            <a:ext cx="1521689" cy="2299679"/>
            <a:chOff x="551835" y="3288890"/>
            <a:chExt cx="1999637" cy="2767110"/>
          </a:xfrm>
        </p:grpSpPr>
        <p:sp>
          <p:nvSpPr>
            <p:cNvPr id="5" name="椭圆 4"/>
            <p:cNvSpPr/>
            <p:nvPr/>
          </p:nvSpPr>
          <p:spPr bwMode="auto">
            <a:xfrm>
              <a:off x="1349477" y="3288890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x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6" name="椭圆 5"/>
            <p:cNvSpPr/>
            <p:nvPr/>
          </p:nvSpPr>
          <p:spPr bwMode="auto">
            <a:xfrm>
              <a:off x="551835" y="4021394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a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" name="椭圆 6"/>
            <p:cNvSpPr/>
            <p:nvPr/>
          </p:nvSpPr>
          <p:spPr bwMode="auto">
            <a:xfrm>
              <a:off x="1349477" y="4021394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u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8" name="椭圆 7"/>
            <p:cNvSpPr/>
            <p:nvPr/>
          </p:nvSpPr>
          <p:spPr bwMode="auto">
            <a:xfrm>
              <a:off x="2089354" y="4021394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e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9" name="椭圆 8"/>
            <p:cNvSpPr/>
            <p:nvPr/>
          </p:nvSpPr>
          <p:spPr bwMode="auto">
            <a:xfrm>
              <a:off x="551835" y="4817471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l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 bwMode="auto">
            <a:xfrm>
              <a:off x="1349477" y="4817471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l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1" name="椭圆 10"/>
            <p:cNvSpPr/>
            <p:nvPr/>
          </p:nvSpPr>
          <p:spPr bwMode="auto">
            <a:xfrm>
              <a:off x="2089354" y="4817471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m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 bwMode="auto">
            <a:xfrm>
              <a:off x="586249" y="5613548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</a:p>
          </p:txBody>
        </p:sp>
        <p:sp>
          <p:nvSpPr>
            <p:cNvPr id="13" name="椭圆 12"/>
            <p:cNvSpPr/>
            <p:nvPr/>
          </p:nvSpPr>
          <p:spPr bwMode="auto">
            <a:xfrm>
              <a:off x="1383891" y="5613548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</a:p>
          </p:txBody>
        </p:sp>
        <p:sp>
          <p:nvSpPr>
            <p:cNvPr id="14" name="椭圆 13"/>
            <p:cNvSpPr/>
            <p:nvPr/>
          </p:nvSpPr>
          <p:spPr bwMode="auto">
            <a:xfrm>
              <a:off x="2123768" y="5613548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</a:p>
          </p:txBody>
        </p:sp>
        <p:cxnSp>
          <p:nvCxnSpPr>
            <p:cNvPr id="16" name="直接连接符 15"/>
            <p:cNvCxnSpPr>
              <a:stCxn id="5" idx="2"/>
              <a:endCxn id="6" idx="0"/>
            </p:cNvCxnSpPr>
            <p:nvPr/>
          </p:nvCxnSpPr>
          <p:spPr bwMode="auto">
            <a:xfrm flipH="1">
              <a:off x="765687" y="3510116"/>
              <a:ext cx="583790" cy="511278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直接连接符 17"/>
            <p:cNvCxnSpPr>
              <a:stCxn id="5" idx="4"/>
              <a:endCxn id="7" idx="0"/>
            </p:cNvCxnSpPr>
            <p:nvPr/>
          </p:nvCxnSpPr>
          <p:spPr bwMode="auto">
            <a:xfrm>
              <a:off x="1563329" y="3731342"/>
              <a:ext cx="0" cy="29005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直接连接符 19"/>
            <p:cNvCxnSpPr>
              <a:stCxn id="5" idx="6"/>
              <a:endCxn id="8" idx="0"/>
            </p:cNvCxnSpPr>
            <p:nvPr/>
          </p:nvCxnSpPr>
          <p:spPr bwMode="auto">
            <a:xfrm>
              <a:off x="1777181" y="3510116"/>
              <a:ext cx="526025" cy="511278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直接连接符 20"/>
            <p:cNvCxnSpPr>
              <a:endCxn id="10" idx="0"/>
            </p:cNvCxnSpPr>
            <p:nvPr/>
          </p:nvCxnSpPr>
          <p:spPr bwMode="auto">
            <a:xfrm>
              <a:off x="1558414" y="4463846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直接连接符 22"/>
            <p:cNvCxnSpPr/>
            <p:nvPr/>
          </p:nvCxnSpPr>
          <p:spPr bwMode="auto">
            <a:xfrm>
              <a:off x="2300748" y="4463846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直接连接符 23"/>
            <p:cNvCxnSpPr/>
            <p:nvPr/>
          </p:nvCxnSpPr>
          <p:spPr bwMode="auto">
            <a:xfrm>
              <a:off x="765687" y="4463846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直接连接符 24"/>
            <p:cNvCxnSpPr/>
            <p:nvPr/>
          </p:nvCxnSpPr>
          <p:spPr bwMode="auto">
            <a:xfrm>
              <a:off x="1567016" y="5259923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直接连接符 25"/>
            <p:cNvCxnSpPr/>
            <p:nvPr/>
          </p:nvCxnSpPr>
          <p:spPr bwMode="auto">
            <a:xfrm>
              <a:off x="2309350" y="5259923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直接连接符 26"/>
            <p:cNvCxnSpPr/>
            <p:nvPr/>
          </p:nvCxnSpPr>
          <p:spPr bwMode="auto">
            <a:xfrm>
              <a:off x="774289" y="5259923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98" name="组合 97"/>
          <p:cNvGrpSpPr/>
          <p:nvPr/>
        </p:nvGrpSpPr>
        <p:grpSpPr>
          <a:xfrm>
            <a:off x="2276340" y="3160968"/>
            <a:ext cx="2647029" cy="2368685"/>
            <a:chOff x="3409062" y="3151238"/>
            <a:chExt cx="3478436" cy="2850143"/>
          </a:xfrm>
        </p:grpSpPr>
        <p:sp>
          <p:nvSpPr>
            <p:cNvPr id="28" name="椭圆 27"/>
            <p:cNvSpPr/>
            <p:nvPr/>
          </p:nvSpPr>
          <p:spPr bwMode="auto">
            <a:xfrm>
              <a:off x="4835013" y="315123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w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29" name="椭圆 28"/>
            <p:cNvSpPr/>
            <p:nvPr/>
          </p:nvSpPr>
          <p:spPr bwMode="auto">
            <a:xfrm>
              <a:off x="3425313" y="3883742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a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0" name="椭圆 29"/>
            <p:cNvSpPr/>
            <p:nvPr/>
          </p:nvSpPr>
          <p:spPr bwMode="auto">
            <a:xfrm>
              <a:off x="4237089" y="3883742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i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31" name="椭圆 30"/>
            <p:cNvSpPr/>
            <p:nvPr/>
          </p:nvSpPr>
          <p:spPr bwMode="auto">
            <a:xfrm>
              <a:off x="6445045" y="387882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u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32" name="直接连接符 31"/>
            <p:cNvCxnSpPr>
              <a:stCxn id="28" idx="2"/>
              <a:endCxn id="29" idx="0"/>
            </p:cNvCxnSpPr>
            <p:nvPr/>
          </p:nvCxnSpPr>
          <p:spPr bwMode="auto">
            <a:xfrm flipH="1">
              <a:off x="3639165" y="3372464"/>
              <a:ext cx="1195848" cy="511278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3" name="直接连接符 32"/>
            <p:cNvCxnSpPr>
              <a:stCxn id="28" idx="3"/>
              <a:endCxn id="30" idx="0"/>
            </p:cNvCxnSpPr>
            <p:nvPr/>
          </p:nvCxnSpPr>
          <p:spPr bwMode="auto">
            <a:xfrm flipH="1">
              <a:off x="4450941" y="3528894"/>
              <a:ext cx="446708" cy="354848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" name="直接连接符 33"/>
            <p:cNvCxnSpPr>
              <a:stCxn id="28" idx="6"/>
              <a:endCxn id="31" idx="0"/>
            </p:cNvCxnSpPr>
            <p:nvPr/>
          </p:nvCxnSpPr>
          <p:spPr bwMode="auto">
            <a:xfrm>
              <a:off x="5262717" y="3372464"/>
              <a:ext cx="1396180" cy="50636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8" name="椭圆 37"/>
            <p:cNvSpPr/>
            <p:nvPr/>
          </p:nvSpPr>
          <p:spPr bwMode="auto">
            <a:xfrm>
              <a:off x="5413933" y="386865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e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41" name="直接连接符 40"/>
            <p:cNvCxnSpPr>
              <a:stCxn id="28" idx="5"/>
              <a:endCxn id="38" idx="0"/>
            </p:cNvCxnSpPr>
            <p:nvPr/>
          </p:nvCxnSpPr>
          <p:spPr bwMode="auto">
            <a:xfrm>
              <a:off x="5200081" y="3528894"/>
              <a:ext cx="427704" cy="33976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4" name="椭圆 43"/>
            <p:cNvSpPr/>
            <p:nvPr/>
          </p:nvSpPr>
          <p:spPr bwMode="auto">
            <a:xfrm>
              <a:off x="3428381" y="4729547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n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5" name="椭圆 44"/>
            <p:cNvSpPr/>
            <p:nvPr/>
          </p:nvSpPr>
          <p:spPr bwMode="auto">
            <a:xfrm>
              <a:off x="3996566" y="470864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l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6" name="椭圆 45"/>
            <p:cNvSpPr/>
            <p:nvPr/>
          </p:nvSpPr>
          <p:spPr bwMode="auto">
            <a:xfrm>
              <a:off x="5413933" y="470864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n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7" name="椭圆 46"/>
            <p:cNvSpPr/>
            <p:nvPr/>
          </p:nvSpPr>
          <p:spPr bwMode="auto">
            <a:xfrm>
              <a:off x="4619625" y="470864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m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8" name="椭圆 47"/>
            <p:cNvSpPr/>
            <p:nvPr/>
          </p:nvSpPr>
          <p:spPr bwMode="auto">
            <a:xfrm>
              <a:off x="6459794" y="470864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l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49" name="椭圆 48"/>
            <p:cNvSpPr/>
            <p:nvPr/>
          </p:nvSpPr>
          <p:spPr bwMode="auto">
            <a:xfrm>
              <a:off x="3409062" y="5558929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50" name="椭圆 49"/>
            <p:cNvSpPr/>
            <p:nvPr/>
          </p:nvSpPr>
          <p:spPr bwMode="auto">
            <a:xfrm>
              <a:off x="3953611" y="5528303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51" name="椭圆 50"/>
            <p:cNvSpPr/>
            <p:nvPr/>
          </p:nvSpPr>
          <p:spPr bwMode="auto">
            <a:xfrm>
              <a:off x="5370978" y="5528303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52" name="椭圆 51"/>
            <p:cNvSpPr/>
            <p:nvPr/>
          </p:nvSpPr>
          <p:spPr bwMode="auto">
            <a:xfrm>
              <a:off x="4576670" y="5528303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53" name="椭圆 52"/>
            <p:cNvSpPr/>
            <p:nvPr/>
          </p:nvSpPr>
          <p:spPr bwMode="auto">
            <a:xfrm>
              <a:off x="6416839" y="5528303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54" name="直接连接符 53"/>
            <p:cNvCxnSpPr>
              <a:endCxn id="45" idx="0"/>
            </p:cNvCxnSpPr>
            <p:nvPr/>
          </p:nvCxnSpPr>
          <p:spPr bwMode="auto">
            <a:xfrm flipH="1">
              <a:off x="4210418" y="4296477"/>
              <a:ext cx="128837" cy="412171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5" name="直接连接符 54"/>
            <p:cNvCxnSpPr>
              <a:endCxn id="47" idx="0"/>
            </p:cNvCxnSpPr>
            <p:nvPr/>
          </p:nvCxnSpPr>
          <p:spPr bwMode="auto">
            <a:xfrm>
              <a:off x="4596673" y="4283408"/>
              <a:ext cx="236804" cy="42524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6" name="直接连接符 55"/>
            <p:cNvCxnSpPr>
              <a:stCxn id="29" idx="4"/>
              <a:endCxn id="44" idx="0"/>
            </p:cNvCxnSpPr>
            <p:nvPr/>
          </p:nvCxnSpPr>
          <p:spPr bwMode="auto">
            <a:xfrm>
              <a:off x="3639165" y="4326194"/>
              <a:ext cx="3068" cy="40335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直接连接符 63"/>
            <p:cNvCxnSpPr/>
            <p:nvPr/>
          </p:nvCxnSpPr>
          <p:spPr bwMode="auto">
            <a:xfrm>
              <a:off x="5624717" y="4284960"/>
              <a:ext cx="3068" cy="40335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直接连接符 64"/>
            <p:cNvCxnSpPr/>
            <p:nvPr/>
          </p:nvCxnSpPr>
          <p:spPr bwMode="auto">
            <a:xfrm>
              <a:off x="6673647" y="4326194"/>
              <a:ext cx="3068" cy="40335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直接连接符 65"/>
            <p:cNvCxnSpPr/>
            <p:nvPr/>
          </p:nvCxnSpPr>
          <p:spPr bwMode="auto">
            <a:xfrm>
              <a:off x="3622914" y="5175912"/>
              <a:ext cx="3068" cy="40335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7" name="直接连接符 66"/>
            <p:cNvCxnSpPr/>
            <p:nvPr/>
          </p:nvCxnSpPr>
          <p:spPr bwMode="auto">
            <a:xfrm>
              <a:off x="4206998" y="5156080"/>
              <a:ext cx="3068" cy="40335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8" name="直接连接符 67"/>
            <p:cNvCxnSpPr/>
            <p:nvPr/>
          </p:nvCxnSpPr>
          <p:spPr bwMode="auto">
            <a:xfrm>
              <a:off x="4823671" y="5156080"/>
              <a:ext cx="3068" cy="40335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9" name="直接连接符 68"/>
            <p:cNvCxnSpPr/>
            <p:nvPr/>
          </p:nvCxnSpPr>
          <p:spPr bwMode="auto">
            <a:xfrm>
              <a:off x="5588999" y="5124950"/>
              <a:ext cx="3068" cy="40335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" name="直接连接符 69"/>
            <p:cNvCxnSpPr/>
            <p:nvPr/>
          </p:nvCxnSpPr>
          <p:spPr bwMode="auto">
            <a:xfrm>
              <a:off x="6653242" y="5124950"/>
              <a:ext cx="3068" cy="40335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99" name="组合 98"/>
          <p:cNvGrpSpPr/>
          <p:nvPr/>
        </p:nvGrpSpPr>
        <p:grpSpPr>
          <a:xfrm>
            <a:off x="5528137" y="3128750"/>
            <a:ext cx="1353338" cy="2299679"/>
            <a:chOff x="7309055" y="3153917"/>
            <a:chExt cx="1778409" cy="2767110"/>
          </a:xfrm>
        </p:grpSpPr>
        <p:sp>
          <p:nvSpPr>
            <p:cNvPr id="71" name="椭圆 70"/>
            <p:cNvSpPr/>
            <p:nvPr/>
          </p:nvSpPr>
          <p:spPr bwMode="auto">
            <a:xfrm>
              <a:off x="8106697" y="3153917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z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2" name="椭圆 71"/>
            <p:cNvSpPr/>
            <p:nvPr/>
          </p:nvSpPr>
          <p:spPr bwMode="auto">
            <a:xfrm>
              <a:off x="7713407" y="384200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o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4" name="椭圆 73"/>
            <p:cNvSpPr/>
            <p:nvPr/>
          </p:nvSpPr>
          <p:spPr bwMode="auto">
            <a:xfrm>
              <a:off x="8659760" y="3886421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i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5" name="椭圆 74"/>
            <p:cNvSpPr/>
            <p:nvPr/>
          </p:nvSpPr>
          <p:spPr bwMode="auto">
            <a:xfrm>
              <a:off x="7309055" y="468249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l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6" name="椭圆 75"/>
            <p:cNvSpPr/>
            <p:nvPr/>
          </p:nvSpPr>
          <p:spPr bwMode="auto">
            <a:xfrm>
              <a:off x="8106697" y="4682498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m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78" name="椭圆 77"/>
            <p:cNvSpPr/>
            <p:nvPr/>
          </p:nvSpPr>
          <p:spPr bwMode="auto">
            <a:xfrm>
              <a:off x="7343469" y="5478575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</a:p>
          </p:txBody>
        </p:sp>
        <p:sp>
          <p:nvSpPr>
            <p:cNvPr id="79" name="椭圆 78"/>
            <p:cNvSpPr/>
            <p:nvPr/>
          </p:nvSpPr>
          <p:spPr bwMode="auto">
            <a:xfrm>
              <a:off x="8141111" y="5478575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</a:p>
          </p:txBody>
        </p:sp>
        <p:sp>
          <p:nvSpPr>
            <p:cNvPr id="80" name="椭圆 79"/>
            <p:cNvSpPr/>
            <p:nvPr/>
          </p:nvSpPr>
          <p:spPr bwMode="auto">
            <a:xfrm>
              <a:off x="8634569" y="4682498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</a:p>
          </p:txBody>
        </p:sp>
        <p:cxnSp>
          <p:nvCxnSpPr>
            <p:cNvPr id="81" name="直接连接符 80"/>
            <p:cNvCxnSpPr>
              <a:stCxn id="71" idx="2"/>
              <a:endCxn id="72" idx="0"/>
            </p:cNvCxnSpPr>
            <p:nvPr/>
          </p:nvCxnSpPr>
          <p:spPr bwMode="auto">
            <a:xfrm flipH="1">
              <a:off x="7927259" y="3375143"/>
              <a:ext cx="179438" cy="46686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直接连接符 82"/>
            <p:cNvCxnSpPr>
              <a:stCxn id="71" idx="6"/>
              <a:endCxn id="74" idx="0"/>
            </p:cNvCxnSpPr>
            <p:nvPr/>
          </p:nvCxnSpPr>
          <p:spPr bwMode="auto">
            <a:xfrm>
              <a:off x="8534401" y="3375143"/>
              <a:ext cx="339211" cy="511278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直接连接符 83"/>
            <p:cNvCxnSpPr>
              <a:stCxn id="72" idx="5"/>
              <a:endCxn id="76" idx="0"/>
            </p:cNvCxnSpPr>
            <p:nvPr/>
          </p:nvCxnSpPr>
          <p:spPr bwMode="auto">
            <a:xfrm>
              <a:off x="8078475" y="4219664"/>
              <a:ext cx="242074" cy="46283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直接连接符 84"/>
            <p:cNvCxnSpPr/>
            <p:nvPr/>
          </p:nvCxnSpPr>
          <p:spPr bwMode="auto">
            <a:xfrm>
              <a:off x="8871154" y="4328873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直接连接符 85"/>
            <p:cNvCxnSpPr>
              <a:stCxn id="72" idx="3"/>
            </p:cNvCxnSpPr>
            <p:nvPr/>
          </p:nvCxnSpPr>
          <p:spPr bwMode="auto">
            <a:xfrm flipH="1">
              <a:off x="7527822" y="4219664"/>
              <a:ext cx="248221" cy="46283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直接连接符 86"/>
            <p:cNvCxnSpPr/>
            <p:nvPr/>
          </p:nvCxnSpPr>
          <p:spPr bwMode="auto">
            <a:xfrm>
              <a:off x="8324236" y="5124950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直接连接符 88"/>
            <p:cNvCxnSpPr/>
            <p:nvPr/>
          </p:nvCxnSpPr>
          <p:spPr bwMode="auto">
            <a:xfrm>
              <a:off x="7531509" y="5124950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00" name="组合 99"/>
          <p:cNvGrpSpPr/>
          <p:nvPr/>
        </p:nvGrpSpPr>
        <p:grpSpPr>
          <a:xfrm>
            <a:off x="7573533" y="3201324"/>
            <a:ext cx="1361722" cy="2299679"/>
            <a:chOff x="4135740" y="2578730"/>
            <a:chExt cx="1789426" cy="2767110"/>
          </a:xfrm>
        </p:grpSpPr>
        <p:sp>
          <p:nvSpPr>
            <p:cNvPr id="101" name="椭圆 100"/>
            <p:cNvSpPr/>
            <p:nvPr/>
          </p:nvSpPr>
          <p:spPr bwMode="auto">
            <a:xfrm>
              <a:off x="4935794" y="2578730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y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02" name="椭圆 101"/>
            <p:cNvSpPr/>
            <p:nvPr/>
          </p:nvSpPr>
          <p:spPr bwMode="auto">
            <a:xfrm>
              <a:off x="4542504" y="3266821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o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03" name="椭圆 102"/>
            <p:cNvSpPr/>
            <p:nvPr/>
          </p:nvSpPr>
          <p:spPr bwMode="auto">
            <a:xfrm>
              <a:off x="5488857" y="3311234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u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04" name="椭圆 103"/>
            <p:cNvSpPr/>
            <p:nvPr/>
          </p:nvSpPr>
          <p:spPr bwMode="auto">
            <a:xfrm>
              <a:off x="5463048" y="4107311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m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05" name="椭圆 104"/>
            <p:cNvSpPr/>
            <p:nvPr/>
          </p:nvSpPr>
          <p:spPr bwMode="auto">
            <a:xfrm>
              <a:off x="4935794" y="4107311"/>
              <a:ext cx="427704" cy="442452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altLang="zh-CN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n</a:t>
              </a: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106" name="椭圆 105"/>
            <p:cNvSpPr/>
            <p:nvPr/>
          </p:nvSpPr>
          <p:spPr bwMode="auto">
            <a:xfrm>
              <a:off x="5497462" y="4903388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</a:p>
          </p:txBody>
        </p:sp>
        <p:sp>
          <p:nvSpPr>
            <p:cNvPr id="107" name="椭圆 106"/>
            <p:cNvSpPr/>
            <p:nvPr/>
          </p:nvSpPr>
          <p:spPr bwMode="auto">
            <a:xfrm>
              <a:off x="4970208" y="4903388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</a:p>
          </p:txBody>
        </p:sp>
        <p:sp>
          <p:nvSpPr>
            <p:cNvPr id="108" name="椭圆 107"/>
            <p:cNvSpPr/>
            <p:nvPr/>
          </p:nvSpPr>
          <p:spPr bwMode="auto">
            <a:xfrm>
              <a:off x="4135740" y="4107311"/>
              <a:ext cx="427704" cy="442452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华文中宋" panose="02010600040101010101" pitchFamily="2" charset="-122"/>
                  <a:ea typeface="华文中宋" panose="02010600040101010101" pitchFamily="2" charset="-122"/>
                </a:rPr>
                <a:t>*</a:t>
              </a:r>
            </a:p>
          </p:txBody>
        </p:sp>
        <p:cxnSp>
          <p:nvCxnSpPr>
            <p:cNvPr id="109" name="直接连接符 108"/>
            <p:cNvCxnSpPr>
              <a:stCxn id="101" idx="2"/>
              <a:endCxn id="102" idx="0"/>
            </p:cNvCxnSpPr>
            <p:nvPr/>
          </p:nvCxnSpPr>
          <p:spPr bwMode="auto">
            <a:xfrm flipH="1">
              <a:off x="4756356" y="2799956"/>
              <a:ext cx="179438" cy="46686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0" name="直接连接符 109"/>
            <p:cNvCxnSpPr>
              <a:stCxn id="101" idx="6"/>
              <a:endCxn id="103" idx="0"/>
            </p:cNvCxnSpPr>
            <p:nvPr/>
          </p:nvCxnSpPr>
          <p:spPr bwMode="auto">
            <a:xfrm>
              <a:off x="5363498" y="2799956"/>
              <a:ext cx="339211" cy="511278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1" name="直接连接符 110"/>
            <p:cNvCxnSpPr>
              <a:stCxn id="102" idx="5"/>
              <a:endCxn id="105" idx="0"/>
            </p:cNvCxnSpPr>
            <p:nvPr/>
          </p:nvCxnSpPr>
          <p:spPr bwMode="auto">
            <a:xfrm>
              <a:off x="4907572" y="3644477"/>
              <a:ext cx="242074" cy="46283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2" name="直接连接符 111"/>
            <p:cNvCxnSpPr/>
            <p:nvPr/>
          </p:nvCxnSpPr>
          <p:spPr bwMode="auto">
            <a:xfrm>
              <a:off x="5700251" y="3753686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" name="直接连接符 112"/>
            <p:cNvCxnSpPr>
              <a:stCxn id="102" idx="3"/>
            </p:cNvCxnSpPr>
            <p:nvPr/>
          </p:nvCxnSpPr>
          <p:spPr bwMode="auto">
            <a:xfrm flipH="1">
              <a:off x="4356919" y="3644477"/>
              <a:ext cx="248221" cy="46283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4" name="直接连接符 113"/>
            <p:cNvCxnSpPr/>
            <p:nvPr/>
          </p:nvCxnSpPr>
          <p:spPr bwMode="auto">
            <a:xfrm>
              <a:off x="5153333" y="4549763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5" name="直接连接符 114"/>
            <p:cNvCxnSpPr/>
            <p:nvPr/>
          </p:nvCxnSpPr>
          <p:spPr bwMode="auto">
            <a:xfrm>
              <a:off x="5685502" y="4549763"/>
              <a:ext cx="4915" cy="35362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762256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328613" y="249238"/>
            <a:ext cx="5181600" cy="60642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zh-CN" altLang="en-US" sz="4400" dirty="0">
                <a:sym typeface="Comic Sans MS" pitchFamily="66" charset="0"/>
              </a:rPr>
              <a:t>内容概要</a:t>
            </a:r>
          </a:p>
        </p:txBody>
      </p:sp>
      <p:sp>
        <p:nvSpPr>
          <p:cNvPr id="17411" name="AutoShape 15"/>
          <p:cNvSpPr>
            <a:spLocks noChangeArrowheads="1"/>
          </p:cNvSpPr>
          <p:nvPr/>
        </p:nvSpPr>
        <p:spPr bwMode="auto">
          <a:xfrm>
            <a:off x="2430463" y="2522538"/>
            <a:ext cx="4579937" cy="528637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accent1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1" hangingPunct="1">
              <a:spcBef>
                <a:spcPct val="50000"/>
              </a:spcBef>
              <a:buFont typeface="Arial" charset="0"/>
              <a:buNone/>
            </a:pPr>
            <a:endParaRPr lang="zh-CN" altLang="zh-CN" sz="4000">
              <a:solidFill>
                <a:srgbClr val="555555"/>
              </a:solidFill>
              <a:latin typeface="黑体" pitchFamily="49" charset="-122"/>
              <a:ea typeface="黑体" pitchFamily="49" charset="-122"/>
              <a:sym typeface="微软雅黑" pitchFamily="34" charset="-122"/>
            </a:endParaRPr>
          </a:p>
        </p:txBody>
      </p:sp>
      <p:sp>
        <p:nvSpPr>
          <p:cNvPr id="17412" name="AutoShape 16"/>
          <p:cNvSpPr>
            <a:spLocks noChangeArrowheads="1"/>
          </p:cNvSpPr>
          <p:nvPr/>
        </p:nvSpPr>
        <p:spPr bwMode="auto">
          <a:xfrm>
            <a:off x="2028825" y="2384425"/>
            <a:ext cx="723900" cy="793750"/>
          </a:xfrm>
          <a:prstGeom prst="diamond">
            <a:avLst/>
          </a:prstGeom>
          <a:solidFill>
            <a:schemeClr val="accent1"/>
          </a:solidFill>
          <a:ln w="25400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spcBef>
                <a:spcPct val="50000"/>
              </a:spcBef>
              <a:buFont typeface="Arial" charset="0"/>
              <a:buNone/>
            </a:pPr>
            <a:endParaRPr lang="zh-CN" altLang="zh-CN" sz="4000">
              <a:solidFill>
                <a:srgbClr val="555555"/>
              </a:solidFill>
              <a:latin typeface="黑体" pitchFamily="49" charset="-122"/>
              <a:ea typeface="黑体" pitchFamily="49" charset="-122"/>
              <a:sym typeface="微软雅黑" pitchFamily="34" charset="-122"/>
            </a:endParaRPr>
          </a:p>
        </p:txBody>
      </p:sp>
      <p:sp>
        <p:nvSpPr>
          <p:cNvPr id="17413" name="Text Box 17"/>
          <p:cNvSpPr>
            <a:spLocks noChangeArrowheads="1"/>
          </p:cNvSpPr>
          <p:nvPr/>
        </p:nvSpPr>
        <p:spPr bwMode="auto">
          <a:xfrm>
            <a:off x="2928938" y="2586038"/>
            <a:ext cx="31813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buFont typeface="Arial" charset="0"/>
              <a:buNone/>
            </a:pPr>
            <a:r>
              <a:rPr lang="zh-CN" altLang="en-US" sz="2400" dirty="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rPr>
              <a:t>字符树</a:t>
            </a:r>
            <a:endParaRPr lang="zh-CN" altLang="en-US" dirty="0">
              <a:solidFill>
                <a:srgbClr val="555555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7414" name="Text Box 18"/>
          <p:cNvSpPr>
            <a:spLocks noChangeArrowheads="1"/>
          </p:cNvSpPr>
          <p:nvPr/>
        </p:nvSpPr>
        <p:spPr bwMode="auto">
          <a:xfrm>
            <a:off x="2195513" y="2498725"/>
            <a:ext cx="33855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2400">
                <a:solidFill>
                  <a:srgbClr val="F9F9F9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rPr>
              <a:t>2</a:t>
            </a:r>
            <a:endParaRPr lang="zh-CN" altLang="en-US">
              <a:solidFill>
                <a:srgbClr val="555555"/>
              </a:solidFill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17415" name="Group 7"/>
          <p:cNvGrpSpPr>
            <a:grpSpLocks/>
          </p:cNvGrpSpPr>
          <p:nvPr/>
        </p:nvGrpSpPr>
        <p:grpSpPr bwMode="auto">
          <a:xfrm>
            <a:off x="2084388" y="5138738"/>
            <a:ext cx="4946650" cy="784225"/>
            <a:chOff x="0" y="0"/>
            <a:chExt cx="2976" cy="432"/>
          </a:xfrm>
        </p:grpSpPr>
        <p:sp>
          <p:nvSpPr>
            <p:cNvPr id="17431" name="AutoShape 20"/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32" name="AutoShape 21"/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hlink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33" name="Text Box 22"/>
            <p:cNvSpPr>
              <a:spLocks noChangeArrowheads="1"/>
            </p:cNvSpPr>
            <p:nvPr/>
          </p:nvSpPr>
          <p:spPr bwMode="auto">
            <a:xfrm>
              <a:off x="384" y="110"/>
              <a:ext cx="2160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2400" dirty="0">
                  <a:solidFill>
                    <a:srgbClr val="555555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索引文件</a:t>
              </a:r>
              <a:endParaRPr lang="zh-CN" altLang="zh-CN" dirty="0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7434" name="Text Box 23"/>
            <p:cNvSpPr>
              <a:spLocks noChangeArrowheads="1"/>
            </p:cNvSpPr>
            <p:nvPr/>
          </p:nvSpPr>
          <p:spPr bwMode="auto">
            <a:xfrm>
              <a:off x="99" y="62"/>
              <a:ext cx="204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2400">
                  <a:solidFill>
                    <a:srgbClr val="F9F9F9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5</a:t>
              </a:r>
              <a:endParaRPr lang="zh-CN" altLang="en-US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17416" name="Group 12"/>
          <p:cNvGrpSpPr>
            <a:grpSpLocks/>
          </p:cNvGrpSpPr>
          <p:nvPr/>
        </p:nvGrpSpPr>
        <p:grpSpPr bwMode="auto">
          <a:xfrm>
            <a:off x="2084388" y="4203700"/>
            <a:ext cx="4981575" cy="793750"/>
            <a:chOff x="0" y="0"/>
            <a:chExt cx="2976" cy="432"/>
          </a:xfrm>
        </p:grpSpPr>
        <p:sp>
          <p:nvSpPr>
            <p:cNvPr id="17427" name="AutoShape 15"/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8" name="AutoShape 16"/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9" name="Text Box 17"/>
            <p:cNvSpPr>
              <a:spLocks noChangeArrowheads="1"/>
            </p:cNvSpPr>
            <p:nvPr/>
          </p:nvSpPr>
          <p:spPr bwMode="auto">
            <a:xfrm>
              <a:off x="486" y="96"/>
              <a:ext cx="2159" cy="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zh-CN" altLang="en-US" sz="2400" dirty="0">
                  <a:solidFill>
                    <a:srgbClr val="555555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最佳、平衡二叉排序树</a:t>
              </a:r>
            </a:p>
          </p:txBody>
        </p:sp>
        <p:sp>
          <p:nvSpPr>
            <p:cNvPr id="17430" name="Text Box 18"/>
            <p:cNvSpPr>
              <a:spLocks noChangeArrowheads="1"/>
            </p:cNvSpPr>
            <p:nvPr/>
          </p:nvSpPr>
          <p:spPr bwMode="auto">
            <a:xfrm>
              <a:off x="100" y="62"/>
              <a:ext cx="202" cy="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2400" dirty="0">
                  <a:solidFill>
                    <a:srgbClr val="F9F9F9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4</a:t>
              </a:r>
              <a:endParaRPr lang="zh-CN" altLang="en-US" dirty="0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17417" name="Group 17"/>
          <p:cNvGrpSpPr>
            <a:grpSpLocks/>
          </p:cNvGrpSpPr>
          <p:nvPr/>
        </p:nvGrpSpPr>
        <p:grpSpPr bwMode="auto">
          <a:xfrm>
            <a:off x="2066925" y="3292475"/>
            <a:ext cx="4946650" cy="784225"/>
            <a:chOff x="0" y="0"/>
            <a:chExt cx="2976" cy="432"/>
          </a:xfrm>
        </p:grpSpPr>
        <p:sp>
          <p:nvSpPr>
            <p:cNvPr id="17423" name="AutoShape 20"/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4" name="AutoShape 21"/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hlink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5" name="Text Box 22"/>
            <p:cNvSpPr>
              <a:spLocks noChangeArrowheads="1"/>
            </p:cNvSpPr>
            <p:nvPr/>
          </p:nvSpPr>
          <p:spPr bwMode="auto">
            <a:xfrm>
              <a:off x="384" y="110"/>
              <a:ext cx="2160" cy="2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FF0000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二叉排序树</a:t>
              </a:r>
            </a:p>
          </p:txBody>
        </p:sp>
        <p:sp>
          <p:nvSpPr>
            <p:cNvPr id="17426" name="Text Box 23"/>
            <p:cNvSpPr>
              <a:spLocks noChangeArrowheads="1"/>
            </p:cNvSpPr>
            <p:nvPr/>
          </p:nvSpPr>
          <p:spPr bwMode="auto">
            <a:xfrm>
              <a:off x="99" y="62"/>
              <a:ext cx="204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2400">
                  <a:solidFill>
                    <a:srgbClr val="F9F9F9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3</a:t>
              </a:r>
              <a:endParaRPr lang="zh-CN" altLang="en-US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  <p:grpSp>
        <p:nvGrpSpPr>
          <p:cNvPr id="17418" name="Group 22"/>
          <p:cNvGrpSpPr>
            <a:grpSpLocks/>
          </p:cNvGrpSpPr>
          <p:nvPr/>
        </p:nvGrpSpPr>
        <p:grpSpPr bwMode="auto">
          <a:xfrm>
            <a:off x="2032000" y="1497013"/>
            <a:ext cx="4946650" cy="784225"/>
            <a:chOff x="0" y="0"/>
            <a:chExt cx="2976" cy="432"/>
          </a:xfrm>
        </p:grpSpPr>
        <p:sp>
          <p:nvSpPr>
            <p:cNvPr id="17419" name="AutoShape 20"/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0" name="AutoShape 21"/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hlink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>
                <a:spcBef>
                  <a:spcPct val="50000"/>
                </a:spcBef>
                <a:buFont typeface="Arial" charset="0"/>
                <a:buNone/>
              </a:pPr>
              <a:endParaRPr lang="zh-CN" altLang="zh-CN" sz="4000">
                <a:solidFill>
                  <a:srgbClr val="555555"/>
                </a:solidFill>
                <a:latin typeface="黑体" pitchFamily="49" charset="-122"/>
                <a:ea typeface="黑体" pitchFamily="49" charset="-122"/>
                <a:sym typeface="微软雅黑" pitchFamily="34" charset="-122"/>
              </a:endParaRPr>
            </a:p>
          </p:txBody>
        </p:sp>
        <p:sp>
          <p:nvSpPr>
            <p:cNvPr id="17421" name="Text Box 22"/>
            <p:cNvSpPr>
              <a:spLocks noChangeArrowheads="1"/>
            </p:cNvSpPr>
            <p:nvPr/>
          </p:nvSpPr>
          <p:spPr bwMode="auto">
            <a:xfrm>
              <a:off x="384" y="110"/>
              <a:ext cx="2160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555555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 字典与索引概念</a:t>
              </a:r>
              <a:endParaRPr lang="zh-CN" altLang="en-US" sz="2400" dirty="0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  <p:sp>
          <p:nvSpPr>
            <p:cNvPr id="17422" name="Text Box 23"/>
            <p:cNvSpPr>
              <a:spLocks noChangeArrowheads="1"/>
            </p:cNvSpPr>
            <p:nvPr/>
          </p:nvSpPr>
          <p:spPr bwMode="auto">
            <a:xfrm>
              <a:off x="98" y="62"/>
              <a:ext cx="204" cy="2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2400">
                  <a:solidFill>
                    <a:srgbClr val="F9F9F9"/>
                  </a:solidFill>
                  <a:latin typeface="黑体" pitchFamily="49" charset="-122"/>
                  <a:ea typeface="黑体" pitchFamily="49" charset="-122"/>
                  <a:sym typeface="微软雅黑" pitchFamily="34" charset="-122"/>
                </a:rPr>
                <a:t>1</a:t>
              </a:r>
              <a:endParaRPr lang="zh-CN" altLang="en-US">
                <a:solidFill>
                  <a:srgbClr val="555555"/>
                </a:solidFill>
                <a:latin typeface="黑体" pitchFamily="49" charset="-122"/>
                <a:ea typeface="黑体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111378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二叉排序树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7987" y="1341438"/>
            <a:ext cx="8863781" cy="4784725"/>
          </a:xfrm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en-US" dirty="0"/>
              <a:t>二叉排序树（</a:t>
            </a:r>
            <a:r>
              <a:rPr lang="en-US" altLang="zh-CN" dirty="0"/>
              <a:t>Binary Sort Tree</a:t>
            </a:r>
            <a:r>
              <a:rPr lang="zh-CN" altLang="en-US" dirty="0"/>
              <a:t>，也称二叉搜索树）</a:t>
            </a:r>
            <a:endParaRPr lang="en-US" altLang="zh-CN" dirty="0"/>
          </a:p>
          <a:p>
            <a:pPr lvl="1">
              <a:lnSpc>
                <a:spcPts val="3500"/>
              </a:lnSpc>
            </a:pPr>
            <a:r>
              <a:rPr lang="zh-CN" altLang="en-US" dirty="0"/>
              <a:t>以关键码为结点的二叉树，满足如下条件：</a:t>
            </a:r>
            <a:endParaRPr lang="en-US" altLang="zh-CN" dirty="0"/>
          </a:p>
          <a:p>
            <a:pPr lvl="2">
              <a:lnSpc>
                <a:spcPts val="3500"/>
              </a:lnSpc>
            </a:pPr>
            <a:r>
              <a:rPr lang="zh-CN" altLang="en-US" dirty="0"/>
              <a:t>若左子树非空，则左子树中所有结点的关键码都小于根结点的关键码</a:t>
            </a:r>
          </a:p>
          <a:p>
            <a:pPr lvl="2">
              <a:lnSpc>
                <a:spcPts val="3500"/>
              </a:lnSpc>
            </a:pPr>
            <a:r>
              <a:rPr lang="zh-CN" altLang="en-US" dirty="0"/>
              <a:t>若右子树非空，则右子树中所有结点的关键码都大于根结点的关键码</a:t>
            </a:r>
          </a:p>
          <a:p>
            <a:pPr lvl="2">
              <a:lnSpc>
                <a:spcPts val="3500"/>
              </a:lnSpc>
            </a:pPr>
            <a:r>
              <a:rPr lang="zh-CN" altLang="en-US" dirty="0"/>
              <a:t>左右子树（若存在）也是二叉排序树</a:t>
            </a:r>
          </a:p>
          <a:p>
            <a:pPr>
              <a:lnSpc>
                <a:spcPts val="3500"/>
              </a:lnSpc>
            </a:pPr>
            <a:endParaRPr lang="zh-CN" altLang="en-US" dirty="0"/>
          </a:p>
          <a:p>
            <a:pPr>
              <a:lnSpc>
                <a:spcPts val="3500"/>
              </a:lnSpc>
            </a:pPr>
            <a:r>
              <a:rPr lang="zh-CN" altLang="en-US" dirty="0"/>
              <a:t>对二叉排序树进行对称序周游，得到一个按关键码排序的“递增”序列</a:t>
            </a:r>
          </a:p>
        </p:txBody>
      </p:sp>
    </p:spTree>
    <p:extLst>
      <p:ext uri="{BB962C8B-B14F-4D97-AF65-F5344CB8AC3E}">
        <p14:creationId xmlns:p14="http://schemas.microsoft.com/office/powerpoint/2010/main" val="2847293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二叉排序树示例</a:t>
            </a:r>
          </a:p>
        </p:txBody>
      </p:sp>
      <p:sp>
        <p:nvSpPr>
          <p:cNvPr id="4" name="椭圆 3"/>
          <p:cNvSpPr/>
          <p:nvPr/>
        </p:nvSpPr>
        <p:spPr bwMode="auto">
          <a:xfrm>
            <a:off x="4368799" y="1271588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18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椭圆 4"/>
          <p:cNvSpPr/>
          <p:nvPr/>
        </p:nvSpPr>
        <p:spPr bwMode="auto">
          <a:xfrm>
            <a:off x="2692400" y="2116663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10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椭圆 5"/>
          <p:cNvSpPr/>
          <p:nvPr/>
        </p:nvSpPr>
        <p:spPr bwMode="auto">
          <a:xfrm>
            <a:off x="6024033" y="2108198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73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1879600" y="3081863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3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 bwMode="auto">
          <a:xfrm>
            <a:off x="4902194" y="3081863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68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" name="椭圆 8"/>
          <p:cNvSpPr/>
          <p:nvPr/>
        </p:nvSpPr>
        <p:spPr bwMode="auto">
          <a:xfrm>
            <a:off x="7171261" y="3081863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99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0" name="椭圆 9"/>
          <p:cNvSpPr/>
          <p:nvPr/>
        </p:nvSpPr>
        <p:spPr bwMode="auto">
          <a:xfrm>
            <a:off x="3831166" y="4072465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27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椭圆 10"/>
          <p:cNvSpPr/>
          <p:nvPr/>
        </p:nvSpPr>
        <p:spPr bwMode="auto">
          <a:xfrm>
            <a:off x="5952066" y="4072465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69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椭圆 11"/>
          <p:cNvSpPr/>
          <p:nvPr/>
        </p:nvSpPr>
        <p:spPr bwMode="auto">
          <a:xfrm>
            <a:off x="2988733" y="5003797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25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3" name="椭圆 12"/>
          <p:cNvSpPr/>
          <p:nvPr/>
        </p:nvSpPr>
        <p:spPr bwMode="auto">
          <a:xfrm>
            <a:off x="4748753" y="5003796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41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椭圆 13"/>
          <p:cNvSpPr/>
          <p:nvPr/>
        </p:nvSpPr>
        <p:spPr bwMode="auto">
          <a:xfrm>
            <a:off x="4127499" y="5816598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32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 bwMode="auto">
          <a:xfrm>
            <a:off x="5377107" y="5816597"/>
            <a:ext cx="592666" cy="62653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中宋" panose="02010600040101010101" pitchFamily="2" charset="-122"/>
                <a:ea typeface="华文中宋" panose="02010600040101010101" pitchFamily="2" charset="-122"/>
              </a:rPr>
              <a:t>51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7" name="直接连接符 16"/>
          <p:cNvCxnSpPr>
            <a:stCxn id="4" idx="2"/>
            <a:endCxn id="5" idx="7"/>
          </p:cNvCxnSpPr>
          <p:nvPr/>
        </p:nvCxnSpPr>
        <p:spPr bwMode="auto">
          <a:xfrm flipH="1">
            <a:off x="3198272" y="1584855"/>
            <a:ext cx="1170527" cy="62356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直接连接符 18"/>
          <p:cNvCxnSpPr>
            <a:endCxn id="6" idx="1"/>
          </p:cNvCxnSpPr>
          <p:nvPr/>
        </p:nvCxnSpPr>
        <p:spPr bwMode="auto">
          <a:xfrm>
            <a:off x="4974946" y="1586340"/>
            <a:ext cx="1135881" cy="61361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直接连接符 20"/>
          <p:cNvCxnSpPr>
            <a:endCxn id="7" idx="0"/>
          </p:cNvCxnSpPr>
          <p:nvPr/>
        </p:nvCxnSpPr>
        <p:spPr bwMode="auto">
          <a:xfrm flipH="1">
            <a:off x="2175933" y="2643462"/>
            <a:ext cx="613425" cy="43840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直接连接符 22"/>
          <p:cNvCxnSpPr>
            <a:stCxn id="6" idx="3"/>
            <a:endCxn id="8" idx="7"/>
          </p:cNvCxnSpPr>
          <p:nvPr/>
        </p:nvCxnSpPr>
        <p:spPr bwMode="auto">
          <a:xfrm flipH="1">
            <a:off x="5408066" y="2642977"/>
            <a:ext cx="702761" cy="5306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直接连接符 24"/>
          <p:cNvCxnSpPr>
            <a:endCxn id="9" idx="1"/>
          </p:cNvCxnSpPr>
          <p:nvPr/>
        </p:nvCxnSpPr>
        <p:spPr bwMode="auto">
          <a:xfrm>
            <a:off x="6555295" y="2617800"/>
            <a:ext cx="702760" cy="55581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直接连接符 30"/>
          <p:cNvCxnSpPr>
            <a:endCxn id="11" idx="0"/>
          </p:cNvCxnSpPr>
          <p:nvPr/>
        </p:nvCxnSpPr>
        <p:spPr bwMode="auto">
          <a:xfrm>
            <a:off x="5437990" y="3543409"/>
            <a:ext cx="810409" cy="52905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直接连接符 32"/>
          <p:cNvCxnSpPr>
            <a:endCxn id="10" idx="0"/>
          </p:cNvCxnSpPr>
          <p:nvPr/>
        </p:nvCxnSpPr>
        <p:spPr bwMode="auto">
          <a:xfrm flipH="1">
            <a:off x="4127499" y="3579171"/>
            <a:ext cx="813990" cy="493294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直接连接符 34"/>
          <p:cNvCxnSpPr>
            <a:endCxn id="12" idx="0"/>
          </p:cNvCxnSpPr>
          <p:nvPr/>
        </p:nvCxnSpPr>
        <p:spPr bwMode="auto">
          <a:xfrm flipH="1">
            <a:off x="3285066" y="4519767"/>
            <a:ext cx="596965" cy="48403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直接连接符 37"/>
          <p:cNvCxnSpPr/>
          <p:nvPr/>
        </p:nvCxnSpPr>
        <p:spPr bwMode="auto">
          <a:xfrm>
            <a:off x="4423833" y="4494028"/>
            <a:ext cx="537632" cy="5217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直接连接符 39"/>
          <p:cNvCxnSpPr>
            <a:endCxn id="14" idx="0"/>
          </p:cNvCxnSpPr>
          <p:nvPr/>
        </p:nvCxnSpPr>
        <p:spPr bwMode="auto">
          <a:xfrm flipH="1">
            <a:off x="4423832" y="5434181"/>
            <a:ext cx="346295" cy="38241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直接连接符 41"/>
          <p:cNvCxnSpPr>
            <a:endCxn id="15" idx="0"/>
          </p:cNvCxnSpPr>
          <p:nvPr/>
        </p:nvCxnSpPr>
        <p:spPr bwMode="auto">
          <a:xfrm>
            <a:off x="5331182" y="5439120"/>
            <a:ext cx="342258" cy="37747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49184827"/>
      </p:ext>
    </p:extLst>
  </p:cSld>
  <p:clrMapOvr>
    <a:masterClrMapping/>
  </p:clrMapOvr>
</p:sld>
</file>

<file path=ppt/theme/theme1.xml><?xml version="1.0" encoding="utf-8"?>
<a:theme xmlns:a="http://schemas.openxmlformats.org/drawingml/2006/main" name="2_ayzhou.thmx.">
  <a:themeElements>
    <a:clrScheme name="">
      <a:dk1>
        <a:srgbClr val="555555"/>
      </a:dk1>
      <a:lt1>
        <a:srgbClr val="F9F9F9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BFBFB"/>
      </a:accent3>
      <a:accent4>
        <a:srgbClr val="474747"/>
      </a:accent4>
      <a:accent5>
        <a:srgbClr val="C8D7E5"/>
      </a:accent5>
      <a:accent6>
        <a:srgbClr val="C8733F"/>
      </a:accent6>
      <a:hlink>
        <a:srgbClr val="F7B615"/>
      </a:hlink>
      <a:folHlink>
        <a:srgbClr val="704404"/>
      </a:folHlink>
    </a:clrScheme>
    <a:fontScheme name="ayzhou.thmx.">
      <a:majorFont>
        <a:latin typeface="Tw Cen MT"/>
        <a:ea typeface="华文仿宋"/>
        <a:cs typeface=""/>
      </a:majorFont>
      <a:minorFont>
        <a:latin typeface="Tw Cen MT"/>
        <a:ea typeface="华文仿宋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555555"/>
      </a:dk1>
      <a:lt1>
        <a:srgbClr val="F9F9F9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FBFBFB"/>
      </a:accent3>
      <a:accent4>
        <a:srgbClr val="474747"/>
      </a:accent4>
      <a:accent5>
        <a:srgbClr val="C8D7E5"/>
      </a:accent5>
      <a:accent6>
        <a:srgbClr val="C8733F"/>
      </a:accent6>
      <a:hlink>
        <a:srgbClr val="F7B615"/>
      </a:hlink>
      <a:folHlink>
        <a:srgbClr val="704404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17299</TotalTime>
  <Pages>0</Pages>
  <Words>3102</Words>
  <Characters>0</Characters>
  <Application>Microsoft Office PowerPoint</Application>
  <DocSecurity>0</DocSecurity>
  <PresentationFormat>全屏显示(4:3)</PresentationFormat>
  <Lines>0</Lines>
  <Paragraphs>545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0" baseType="lpstr">
      <vt:lpstr>Wingdings</vt:lpstr>
      <vt:lpstr>Consolas</vt:lpstr>
      <vt:lpstr>Times New Roman</vt:lpstr>
      <vt:lpstr>Arial</vt:lpstr>
      <vt:lpstr>华文新魏</vt:lpstr>
      <vt:lpstr>微软雅黑</vt:lpstr>
      <vt:lpstr>Wingdings 2</vt:lpstr>
      <vt:lpstr>Tw Cen MT</vt:lpstr>
      <vt:lpstr>黑体</vt:lpstr>
      <vt:lpstr>华文中宋</vt:lpstr>
      <vt:lpstr>等线</vt:lpstr>
      <vt:lpstr>Cambria Math</vt:lpstr>
      <vt:lpstr>2_ayzhou.thmx.</vt:lpstr>
      <vt:lpstr>PowerPoint 演示文稿</vt:lpstr>
      <vt:lpstr>内容概要</vt:lpstr>
      <vt:lpstr>索引</vt:lpstr>
      <vt:lpstr>索引</vt:lpstr>
      <vt:lpstr>字符树</vt:lpstr>
      <vt:lpstr>字符树示例</vt:lpstr>
      <vt:lpstr>内容概要</vt:lpstr>
      <vt:lpstr>二叉排序树</vt:lpstr>
      <vt:lpstr>二叉排序树示例</vt:lpstr>
      <vt:lpstr>二叉排序树的不同形态</vt:lpstr>
      <vt:lpstr>二叉排序树：存储结构</vt:lpstr>
      <vt:lpstr>二叉树的插入与删除</vt:lpstr>
      <vt:lpstr>二叉排序树：插入算法</vt:lpstr>
      <vt:lpstr>二叉排序树：查找最小值</vt:lpstr>
      <vt:lpstr>二叉树的插入与删除</vt:lpstr>
      <vt:lpstr>二叉排序树：删除</vt:lpstr>
      <vt:lpstr>最佳二叉排序树</vt:lpstr>
      <vt:lpstr>最佳二叉排序树</vt:lpstr>
      <vt:lpstr>最佳二叉排序树</vt:lpstr>
      <vt:lpstr>最佳二叉排序树</vt:lpstr>
      <vt:lpstr>最佳二叉排序树</vt:lpstr>
      <vt:lpstr>平衡二叉排序树</vt:lpstr>
      <vt:lpstr>平衡二叉排序树</vt:lpstr>
      <vt:lpstr>平衡二叉排序树：示例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平衡二叉排序树</vt:lpstr>
      <vt:lpstr>索引文件</vt:lpstr>
      <vt:lpstr>索引文件：目录表</vt:lpstr>
      <vt:lpstr>索引文件</vt:lpstr>
      <vt:lpstr>索引文件</vt:lpstr>
      <vt:lpstr>索引文件</vt:lpstr>
      <vt:lpstr>索引文件：多分树</vt:lpstr>
      <vt:lpstr>索引文件：多分树</vt:lpstr>
      <vt:lpstr>索引文件：多分树</vt:lpstr>
      <vt:lpstr>索引文件：B树</vt:lpstr>
      <vt:lpstr>索引文件：6阶B树</vt:lpstr>
      <vt:lpstr>索引文件：B+树</vt:lpstr>
      <vt:lpstr>索引文件：3阶B+树</vt:lpstr>
      <vt:lpstr>B树与B+树异同</vt:lpstr>
      <vt:lpstr>B树做密集索引的索引顺序文件</vt:lpstr>
      <vt:lpstr>B+树做密集索引的索引顺序文件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大数据时代的 若干数据管理和分析问题</dc:title>
  <dc:creator>Aoying Zhou</dc:creator>
  <cp:lastModifiedBy>宇英</cp:lastModifiedBy>
  <cp:revision>1267</cp:revision>
  <dcterms:created xsi:type="dcterms:W3CDTF">2012-05-22T06:24:00Z</dcterms:created>
  <dcterms:modified xsi:type="dcterms:W3CDTF">2022-10-24T08:23:53Z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2052-9.1.0.4280</vt:lpwstr>
  </property>
</Properties>
</file>